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4" r:id="rId2"/>
    <p:sldMasterId id="2147483913" r:id="rId3"/>
  </p:sldMasterIdLst>
  <p:notesMasterIdLst>
    <p:notesMasterId r:id="rId52"/>
  </p:notesMasterIdLst>
  <p:handoutMasterIdLst>
    <p:handoutMasterId r:id="rId53"/>
  </p:handoutMasterIdLst>
  <p:sldIdLst>
    <p:sldId id="295" r:id="rId4"/>
    <p:sldId id="336" r:id="rId5"/>
    <p:sldId id="337" r:id="rId6"/>
    <p:sldId id="335" r:id="rId7"/>
    <p:sldId id="339" r:id="rId8"/>
    <p:sldId id="338" r:id="rId9"/>
    <p:sldId id="340" r:id="rId10"/>
    <p:sldId id="296" r:id="rId11"/>
    <p:sldId id="297" r:id="rId12"/>
    <p:sldId id="298" r:id="rId13"/>
    <p:sldId id="299" r:id="rId14"/>
    <p:sldId id="341" r:id="rId15"/>
    <p:sldId id="342" r:id="rId16"/>
    <p:sldId id="300" r:id="rId17"/>
    <p:sldId id="350" r:id="rId18"/>
    <p:sldId id="351" r:id="rId19"/>
    <p:sldId id="353" r:id="rId20"/>
    <p:sldId id="343" r:id="rId21"/>
    <p:sldId id="344" r:id="rId22"/>
    <p:sldId id="345" r:id="rId23"/>
    <p:sldId id="346" r:id="rId24"/>
    <p:sldId id="301" r:id="rId25"/>
    <p:sldId id="348" r:id="rId26"/>
    <p:sldId id="349" r:id="rId27"/>
    <p:sldId id="347" r:id="rId28"/>
    <p:sldId id="355" r:id="rId29"/>
    <p:sldId id="354" r:id="rId30"/>
    <p:sldId id="356" r:id="rId31"/>
    <p:sldId id="303" r:id="rId32"/>
    <p:sldId id="357" r:id="rId33"/>
    <p:sldId id="358" r:id="rId34"/>
    <p:sldId id="359" r:id="rId35"/>
    <p:sldId id="360" r:id="rId36"/>
    <p:sldId id="370" r:id="rId37"/>
    <p:sldId id="361" r:id="rId38"/>
    <p:sldId id="304" r:id="rId39"/>
    <p:sldId id="362" r:id="rId40"/>
    <p:sldId id="305" r:id="rId41"/>
    <p:sldId id="363" r:id="rId42"/>
    <p:sldId id="364" r:id="rId43"/>
    <p:sldId id="306" r:id="rId44"/>
    <p:sldId id="366" r:id="rId45"/>
    <p:sldId id="365" r:id="rId46"/>
    <p:sldId id="367" r:id="rId47"/>
    <p:sldId id="307" r:id="rId48"/>
    <p:sldId id="308" r:id="rId49"/>
    <p:sldId id="368" r:id="rId50"/>
    <p:sldId id="36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>
      <p:cViewPr varScale="1">
        <p:scale>
          <a:sx n="111" d="100"/>
          <a:sy n="111" d="100"/>
        </p:scale>
        <p:origin x="15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7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95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7111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7387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211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351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705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4717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5761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4777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252327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528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3181921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932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7299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139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2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7418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844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39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2691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4647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980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90877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3962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812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1576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449635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76923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780828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8902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5969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9896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5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12" r:id="rId13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4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0.xml"/><Relationship Id="rId1" Type="http://schemas.openxmlformats.org/officeDocument/2006/relationships/video" Target="file:///C:\Users\user\Desktop\2Teaching\2IP\IP2\Ch5-Image%20Preprocessing\bird_garage.wmv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43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9.png"/><Relationship Id="rId4" Type="http://schemas.openxmlformats.org/officeDocument/2006/relationships/image" Target="../media/image47.jp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1023"/>
            <a:ext cx="6780227" cy="4889144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Histogram </a:t>
            </a:r>
            <a:r>
              <a:rPr lang="en-US" altLang="zh-TW" dirty="0" smtClean="0"/>
              <a:t>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be the input histogram, its gray-scale is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000" dirty="0" smtClean="0"/>
                  <a:t>, </a:t>
                </a:r>
                <a:br>
                  <a:rPr lang="en-US" altLang="zh-TW" sz="2000" dirty="0" smtClean="0"/>
                </a:br>
                <a:r>
                  <a:rPr lang="en-US" altLang="zh-TW" sz="200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be the desired output histogram, its </a:t>
                </a:r>
                <a:r>
                  <a:rPr lang="en-US" altLang="zh-TW" sz="2000" dirty="0"/>
                  <a:t>gray-scale is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monotonic property </a:t>
                </a:r>
                <a:r>
                  <a:rPr lang="en-US" altLang="zh-TW" sz="2000" dirty="0" smtClean="0"/>
                  <a:t>of the transform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implies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dirty="0"/>
              </a:p>
              <a:p>
                <a:r>
                  <a:rPr lang="en-US" altLang="zh-TW" sz="2000" dirty="0" smtClean="0"/>
                  <a:t>The equalized histogram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corresponds to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uniform probability density function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whose function value is constant </a:t>
                </a:r>
                <a:endParaRPr lang="en-US" altLang="zh-TW" i="1" dirty="0" smtClean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 </a:t>
                </a:r>
                <a:r>
                  <a:rPr lang="en-US" altLang="zh-TW" sz="2000" dirty="0" smtClean="0"/>
                  <a:t>   </a:t>
                </a:r>
                <a:r>
                  <a:rPr lang="en-US" altLang="zh-TW" sz="2000" dirty="0"/>
                  <a:t>for 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000" dirty="0" smtClean="0"/>
                  <a:t> image</a:t>
                </a:r>
                <a:r>
                  <a:rPr lang="en-US" altLang="zh-TW" sz="2000" dirty="0"/>
                  <a:t>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643" b="-25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For the ‘idealized’ continuous probability density,  from</a:t>
                </a:r>
              </a:p>
              <a:p>
                <a:pPr marL="804863" indent="0">
                  <a:buNone/>
                </a:pPr>
                <a:r>
                  <a:rPr lang="en-US" altLang="zh-TW" sz="2000" dirty="0" smtClean="0">
                    <a:effectLst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000" i="1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sz="1800" dirty="0" smtClean="0"/>
                  <a:t>        and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1800" dirty="0"/>
              </a:p>
              <a:p>
                <a:pPr marL="0" indent="0">
                  <a:buNone/>
                </a:pPr>
                <a:r>
                  <a:rPr lang="en-US" altLang="zh-TW" sz="2000" dirty="0" smtClean="0"/>
                  <a:t>    we </a:t>
                </a:r>
                <a:r>
                  <a:rPr lang="en-US" altLang="zh-TW" sz="2000" dirty="0"/>
                  <a:t>can </a:t>
                </a:r>
                <a:r>
                  <a:rPr lang="en-US" altLang="zh-TW" sz="2000" dirty="0" smtClean="0"/>
                  <a:t>drive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TW" sz="2000" b="0" i="0" smtClean="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from which </a:t>
                </a:r>
                <a14:m>
                  <m:oMath xmlns:m="http://schemas.openxmlformats.org/officeDocument/2006/math">
                    <m:r>
                      <a:rPr lang="zh-TW" altLang="en-US" sz="200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altLang="zh-TW" sz="2000" dirty="0"/>
                  <a:t> can be derived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</a:t>
                </a:r>
                <a:r>
                  <a:rPr lang="en-US" altLang="zh-TW" sz="2000" dirty="0"/>
                  <a:t>  The integral in this equation is called the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cumulative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histogram</a:t>
                </a:r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equalization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8849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685799"/>
                <a:ext cx="8534400" cy="560827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5.1 Histogram equalization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For an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image of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gray-levels, initialize an array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of length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to 0.</a:t>
                </a:r>
                <a:endParaRPr lang="en-US" altLang="zh-TW" sz="1800" dirty="0" smtClean="0"/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From the image histogram: Scan every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– if it has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perform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Then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be the minimum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Form the cumulative image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:</a:t>
                </a:r>
              </a:p>
              <a:p>
                <a:pPr marL="1435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1435100" indent="-14351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,         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Set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Rescan the image and write an output image with gray-levels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setting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685799"/>
                <a:ext cx="8534400" cy="5608271"/>
              </a:xfrm>
              <a:prstGeom prst="rect">
                <a:avLst/>
              </a:prstGeom>
              <a:blipFill>
                <a:blip r:embed="rId2"/>
                <a:stretch>
                  <a:fillRect l="-786" t="-5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3679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Geometric transformations permit elimination of the geometric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distortion</a:t>
                </a:r>
                <a:r>
                  <a:rPr lang="en-US" altLang="zh-TW" sz="2000" dirty="0" smtClean="0"/>
                  <a:t> that occurs when an image is captured.</a:t>
                </a:r>
              </a:p>
              <a:p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geometric transform </a:t>
                </a:r>
                <a:r>
                  <a:rPr lang="en-US" altLang="zh-TW" sz="2000" dirty="0" smtClean="0"/>
                  <a:t>is a vector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effectLst/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TW" sz="2000" dirty="0" smtClean="0"/>
                  <a:t> that maps the pixel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to a new position</a:t>
                </a:r>
                <a:r>
                  <a:rPr lang="en-US" altLang="zh-TW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. </a:t>
                </a: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effectLst/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TW" sz="2000" b="0" i="0" smtClean="0">
                          <a:effectLst/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b="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000" b="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630238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  <a:p>
                <a:pPr marL="0" indent="0">
                  <a:buNone/>
                </a:pPr>
                <a:endParaRPr lang="en-US" altLang="zh-TW" sz="2000" dirty="0" smtClean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r>
                  <a:rPr lang="en-US" altLang="zh-TW" sz="2000" dirty="0" smtClean="0"/>
                  <a:t>Two basic steps of a geometric transform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First: </a:t>
                </a:r>
                <a:r>
                  <a:rPr lang="en-US" altLang="zh-TW" sz="1800" dirty="0" smtClean="0"/>
                  <a:t>pixel co-ordinate transformation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Second:</a:t>
                </a:r>
                <a:r>
                  <a:rPr lang="en-US" altLang="zh-TW" sz="1800" dirty="0" smtClean="0"/>
                  <a:t> brightness interpolation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  <a:blipFill>
                <a:blip r:embed="rId5"/>
                <a:stretch>
                  <a:fillRect l="-1714" t="-4182" b="-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Geometric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71800"/>
            <a:ext cx="3784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內容版面配置區 2"/>
          <p:cNvSpPr>
            <a:spLocks noGrp="1"/>
          </p:cNvSpPr>
          <p:nvPr>
            <p:ph idx="4294967295"/>
          </p:nvPr>
        </p:nvSpPr>
        <p:spPr>
          <a:xfrm>
            <a:off x="838200" y="1066800"/>
            <a:ext cx="4648200" cy="59531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areas around a vehicle</a:t>
            </a:r>
          </a:p>
        </p:txBody>
      </p:sp>
      <p:pic>
        <p:nvPicPr>
          <p:cNvPr id="4" name="圖片 3" descr="C:\Users\silver\Desktop\圖2.1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2971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 descr="C:\Users\silver\Desktop\圖2.19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3810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 descr="C:\Users\silver\Desktop\圖2.19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400"/>
            <a:ext cx="3276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 descr="C:\Users\silver\Desktop\car-structure_1024x76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20574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57200" y="1752600"/>
            <a:ext cx="300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pillars</a:t>
            </a:r>
            <a:endParaRPr lang="zh-TW" alt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57200" y="3505200"/>
            <a:ext cx="3209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Height of vehicle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81000" y="4800600"/>
            <a:ext cx="306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lvl="1" eaLnBrk="1" hangingPunct="1"/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Driver’s position</a:t>
            </a:r>
            <a:endParaRPr lang="zh-TW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6778" name="Text Box 8"/>
          <p:cNvSpPr txBox="1">
            <a:spLocks noChangeArrowheads="1"/>
          </p:cNvSpPr>
          <p:nvPr/>
        </p:nvSpPr>
        <p:spPr bwMode="auto">
          <a:xfrm>
            <a:off x="685800" y="381000"/>
            <a:ext cx="78025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3200" b="1">
                <a:latin typeface="Times New Roman" panose="02020603050405020304" pitchFamily="18" charset="0"/>
              </a:rPr>
              <a:t>Application: Bird’s-View Image Generation</a:t>
            </a:r>
          </a:p>
        </p:txBody>
      </p:sp>
      <p:pic>
        <p:nvPicPr>
          <p:cNvPr id="45057" name="Picture 1" descr="E:\program\VS program\program(last update)\bird_eye_view_image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95400"/>
            <a:ext cx="15843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" name="Picture 1" descr="C:\Users\silver\Desktop\12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648200"/>
            <a:ext cx="39624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81" name="內容版面配置區 2"/>
          <p:cNvSpPr>
            <a:spLocks/>
          </p:cNvSpPr>
          <p:nvPr/>
        </p:nvSpPr>
        <p:spPr bwMode="auto">
          <a:xfrm>
            <a:off x="4800600" y="4038600"/>
            <a:ext cx="36052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blind areas</a:t>
            </a:r>
            <a:endParaRPr lang="zh-TW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835025" y="487362"/>
            <a:ext cx="3886200" cy="6429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TW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236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8200"/>
            <a:ext cx="31242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92" descr="E:\silverwind\[課程]碩二\混文\paper的圖(第三章)\圖3.13：魚眼鏡頭為凸透鏡的鏡頭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990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191" descr="E:\silverwind\[課程]碩二\混文\paper的圖(第三章)\圖3.12：魚眼攝影機正面圖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9906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90600" y="3124200"/>
            <a:ext cx="261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Fish-eye camera:</a:t>
            </a:r>
          </a:p>
        </p:txBody>
      </p:sp>
      <p:pic>
        <p:nvPicPr>
          <p:cNvPr id="13" name="圖片 194" descr="E:\silverwind\[課程]碩二\混文\paper的圖(第三章)\圖3.15：一般正常的check boar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236220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95" descr="E:\silverwind\[課程]碩二\混文\paper的圖(第三章)\圖3.16：魚眼鏡頭拍攝出的check 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4308475"/>
            <a:ext cx="229235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2778125" y="6007100"/>
            <a:ext cx="100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</a:p>
        </p:txBody>
      </p:sp>
      <p:sp>
        <p:nvSpPr>
          <p:cNvPr id="16" name="文字方塊 15"/>
          <p:cNvSpPr txBox="1">
            <a:spLocks noChangeArrowheads="1"/>
          </p:cNvSpPr>
          <p:nvPr/>
        </p:nvSpPr>
        <p:spPr bwMode="auto">
          <a:xfrm>
            <a:off x="5638800" y="5943600"/>
            <a:ext cx="94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5-</a:t>
            </a:r>
            <a:fld id="{62A2781F-AA12-4A0D-8B56-3FA6B42CDF9C}" type="slidenum">
              <a:rPr lang="en-US" altLang="zh-TW" sz="1200">
                <a:solidFill>
                  <a:srgbClr val="898989"/>
                </a:solidFill>
              </a:rPr>
              <a:pPr algn="r"/>
              <a:t>16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rd_garag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6073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algn="r"/>
            <a:r>
              <a:rPr lang="en-US" altLang="zh-TW" sz="1200">
                <a:solidFill>
                  <a:srgbClr val="898989"/>
                </a:solidFill>
              </a:rPr>
              <a:t>5-</a:t>
            </a:r>
            <a:fld id="{7F4DFA4E-FA88-4B34-8C30-52D414291438}" type="slidenum">
              <a:rPr lang="en-US" altLang="zh-TW" sz="1200">
                <a:solidFill>
                  <a:srgbClr val="898989"/>
                </a:solidFill>
              </a:rPr>
              <a:pPr algn="r"/>
              <a:t>17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effectLst/>
                  </a:rPr>
                  <a:t>Equations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can be approximated by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polynomial equations</a:t>
                </a:r>
                <a:r>
                  <a:rPr lang="en-US" altLang="zh-TW" dirty="0" smtClean="0"/>
                  <a:t>.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1238250" indent="-342900">
                  <a:tabLst>
                    <a:tab pos="804863" algn="l"/>
                    <a:tab pos="895350" algn="l"/>
                  </a:tabLst>
                </a:pPr>
                <a:r>
                  <a:rPr lang="en-US" altLang="zh-TW" sz="2000" dirty="0" smtClean="0"/>
                  <a:t>If pairs of corresponding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,</a:t>
                </a:r>
                <a:r>
                  <a:rPr lang="en-US" altLang="zh-TW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both images are known, it is possible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by solving a set of linear equations.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3" t="-5152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</a:t>
            </a:r>
            <a:r>
              <a:rPr lang="en-US" altLang="zh-TW" dirty="0"/>
              <a:t>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915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Bilinear 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/>
                  <a:t>The geometric transform can be approximated by a linear transform.</a:t>
                </a:r>
                <a:endParaRPr lang="zh-TW" altLang="en-US" dirty="0"/>
              </a:p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Affine </a:t>
                </a:r>
                <a:r>
                  <a:rPr lang="en-US" altLang="zh-TW" dirty="0">
                    <a:solidFill>
                      <a:srgbClr val="FFFF00"/>
                    </a:solidFill>
                    <a:effectLst/>
                  </a:rPr>
                  <a:t>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TW" dirty="0" smtClean="0"/>
              </a:p>
              <a:p>
                <a:pPr marL="630238" lvl="1" indent="-271463">
                  <a:tabLst>
                    <a:tab pos="804863" algn="l"/>
                    <a:tab pos="895350" algn="l"/>
                  </a:tabLst>
                </a:pPr>
                <a:r>
                  <a:rPr lang="en-US" altLang="zh-TW" dirty="0"/>
                  <a:t>The affine transformation includes typical geometric transformations such as rotation, translation, scaling, and skewing.</a:t>
                </a:r>
                <a:endParaRPr lang="zh-TW" altLang="en-US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3" t="-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</a:t>
            </a:r>
            <a:r>
              <a:rPr lang="en-US" altLang="zh-TW" dirty="0"/>
              <a:t>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1481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7" name="Text Box 13"/>
          <p:cNvSpPr txBox="1">
            <a:spLocks noChangeArrowheads="1"/>
          </p:cNvSpPr>
          <p:nvPr/>
        </p:nvSpPr>
        <p:spPr bwMode="auto">
          <a:xfrm>
            <a:off x="762000" y="381000"/>
            <a:ext cx="1843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3200">
                <a:latin typeface="Times New Roman" panose="02020603050405020304" pitchFamily="18" charset="0"/>
              </a:rPr>
              <a:t>Example:</a:t>
            </a:r>
            <a:r>
              <a:rPr lang="en-US" altLang="zh-TW" sz="3200" b="1">
                <a:latin typeface="Times New Roman" panose="02020603050405020304" pitchFamily="18" charset="0"/>
              </a:rPr>
              <a:t> </a:t>
            </a:r>
            <a:endParaRPr lang="en-US" altLang="zh-TW" sz="3200">
              <a:latin typeface="Times New Roman" panose="02020603050405020304" pitchFamily="18" charset="0"/>
            </a:endParaRPr>
          </a:p>
        </p:txBody>
      </p:sp>
      <p:graphicFrame>
        <p:nvGraphicFramePr>
          <p:cNvPr id="27443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10615"/>
              </p:ext>
            </p:extLst>
          </p:nvPr>
        </p:nvGraphicFramePr>
        <p:xfrm>
          <a:off x="1295400" y="895637"/>
          <a:ext cx="38084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" name="Equation" r:id="rId3" imgW="1612800" imgH="228600" progId="Equation.DSMT4">
                  <p:embed/>
                </p:oleObj>
              </mc:Choice>
              <mc:Fallback>
                <p:oleObj name="Equation" r:id="rId3" imgW="1612800" imgH="228600" progId="Equation.DSMT4">
                  <p:embed/>
                  <p:pic>
                    <p:nvPicPr>
                      <p:cNvPr id="2744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95637"/>
                        <a:ext cx="38084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916118"/>
              </p:ext>
            </p:extLst>
          </p:nvPr>
        </p:nvGraphicFramePr>
        <p:xfrm>
          <a:off x="1980271" y="2863502"/>
          <a:ext cx="47672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" name="Equation" r:id="rId5" imgW="2184120" imgH="228600" progId="Equation.DSMT4">
                  <p:embed/>
                </p:oleObj>
              </mc:Choice>
              <mc:Fallback>
                <p:oleObj name="Equation" r:id="rId5" imgW="2184120" imgH="228600" progId="Equation.DSMT4">
                  <p:embed/>
                  <p:pic>
                    <p:nvPicPr>
                      <p:cNvPr id="2744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271" y="2863502"/>
                        <a:ext cx="476726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87253"/>
              </p:ext>
            </p:extLst>
          </p:nvPr>
        </p:nvGraphicFramePr>
        <p:xfrm>
          <a:off x="1970207" y="3394809"/>
          <a:ext cx="47609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" name="Equation" r:id="rId7" imgW="2234880" imgH="228600" progId="Equation.DSMT4">
                  <p:embed/>
                </p:oleObj>
              </mc:Choice>
              <mc:Fallback>
                <p:oleObj name="Equation" r:id="rId7" imgW="2234880" imgH="228600" progId="Equation.DSMT4">
                  <p:embed/>
                  <p:pic>
                    <p:nvPicPr>
                      <p:cNvPr id="2744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207" y="3394809"/>
                        <a:ext cx="4760912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2" name="Object 8"/>
          <p:cNvGraphicFramePr>
            <a:graphicFrameLocks noChangeAspect="1"/>
          </p:cNvGraphicFramePr>
          <p:nvPr/>
        </p:nvGraphicFramePr>
        <p:xfrm>
          <a:off x="879475" y="40941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2" name="Equation" r:id="rId9" imgW="3390840" imgH="228600" progId="Equation.DSMT4">
                  <p:embed/>
                </p:oleObj>
              </mc:Choice>
              <mc:Fallback>
                <p:oleObj name="Equation" r:id="rId9" imgW="3390840" imgH="228600" progId="Equation.DSMT4">
                  <p:embed/>
                  <p:pic>
                    <p:nvPicPr>
                      <p:cNvPr id="27444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0941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3" name="Object 8"/>
          <p:cNvGraphicFramePr>
            <a:graphicFrameLocks noChangeAspect="1"/>
          </p:cNvGraphicFramePr>
          <p:nvPr/>
        </p:nvGraphicFramePr>
        <p:xfrm>
          <a:off x="879475" y="46275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" name="Equation" r:id="rId11" imgW="3568680" imgH="228600" progId="Equation.DSMT4">
                  <p:embed/>
                </p:oleObj>
              </mc:Choice>
              <mc:Fallback>
                <p:oleObj name="Equation" r:id="rId11" imgW="3568680" imgH="228600" progId="Equation.DSMT4">
                  <p:embed/>
                  <p:pic>
                    <p:nvPicPr>
                      <p:cNvPr id="2744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6275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4" name="Object 8"/>
          <p:cNvGraphicFramePr>
            <a:graphicFrameLocks noChangeAspect="1"/>
          </p:cNvGraphicFramePr>
          <p:nvPr/>
        </p:nvGraphicFramePr>
        <p:xfrm>
          <a:off x="879475" y="52371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" name="Equation" r:id="rId13" imgW="3504960" imgH="228600" progId="Equation.DSMT4">
                  <p:embed/>
                </p:oleObj>
              </mc:Choice>
              <mc:Fallback>
                <p:oleObj name="Equation" r:id="rId13" imgW="3504960" imgH="228600" progId="Equation.DSMT4">
                  <p:embed/>
                  <p:pic>
                    <p:nvPicPr>
                      <p:cNvPr id="2744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2371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5" name="Object 8"/>
          <p:cNvGraphicFramePr>
            <a:graphicFrameLocks noChangeAspect="1"/>
          </p:cNvGraphicFramePr>
          <p:nvPr/>
        </p:nvGraphicFramePr>
        <p:xfrm>
          <a:off x="879475" y="5770563"/>
          <a:ext cx="7620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" name="Equation" r:id="rId15" imgW="3555720" imgH="228600" progId="Equation.DSMT4">
                  <p:embed/>
                </p:oleObj>
              </mc:Choice>
              <mc:Fallback>
                <p:oleObj name="Equation" r:id="rId15" imgW="3555720" imgH="228600" progId="Equation.DSMT4">
                  <p:embed/>
                  <p:pic>
                    <p:nvPicPr>
                      <p:cNvPr id="27444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770563"/>
                        <a:ext cx="7620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6" name="Text Box 13"/>
          <p:cNvSpPr txBox="1">
            <a:spLocks noChangeArrowheads="1"/>
          </p:cNvSpPr>
          <p:nvPr/>
        </p:nvSpPr>
        <p:spPr bwMode="auto">
          <a:xfrm>
            <a:off x="823913" y="2016125"/>
            <a:ext cx="61895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400" dirty="0">
                <a:latin typeface="Times New Roman" panose="02020603050405020304" pitchFamily="18" charset="0"/>
              </a:rPr>
              <a:t>Needs at least 4 pairs of corresponding points to </a:t>
            </a:r>
          </a:p>
          <a:p>
            <a:r>
              <a:rPr lang="en-US" altLang="zh-TW" sz="2400" dirty="0">
                <a:latin typeface="Times New Roman" panose="02020603050405020304" pitchFamily="18" charset="0"/>
              </a:rPr>
              <a:t>determine the parameters </a:t>
            </a:r>
          </a:p>
        </p:txBody>
      </p:sp>
      <p:sp>
        <p:nvSpPr>
          <p:cNvPr id="274447" name="Text Box 13"/>
          <p:cNvSpPr txBox="1">
            <a:spLocks noChangeArrowheads="1"/>
          </p:cNvSpPr>
          <p:nvPr/>
        </p:nvSpPr>
        <p:spPr bwMode="auto">
          <a:xfrm>
            <a:off x="2514600" y="457200"/>
            <a:ext cx="2862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Bilinear transform</a:t>
            </a:r>
            <a:r>
              <a:rPr lang="en-US" altLang="zh-TW" sz="1000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44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869921"/>
              </p:ext>
            </p:extLst>
          </p:nvPr>
        </p:nvGraphicFramePr>
        <p:xfrm>
          <a:off x="4114800" y="2386990"/>
          <a:ext cx="2654300" cy="43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Equation" r:id="rId17" imgW="1422360" imgH="228600" progId="Equation.DSMT4">
                  <p:embed/>
                </p:oleObj>
              </mc:Choice>
              <mc:Fallback>
                <p:oleObj name="Equation" r:id="rId17" imgW="1422360" imgH="228600" progId="Equation.DSMT4">
                  <p:embed/>
                  <p:pic>
                    <p:nvPicPr>
                      <p:cNvPr id="27444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86990"/>
                        <a:ext cx="2654300" cy="4355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97815"/>
              </p:ext>
            </p:extLst>
          </p:nvPr>
        </p:nvGraphicFramePr>
        <p:xfrm>
          <a:off x="1319784" y="1379538"/>
          <a:ext cx="350996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19" imgW="1485720" imgH="228600" progId="Equation.DSMT4">
                  <p:embed/>
                </p:oleObj>
              </mc:Choice>
              <mc:Fallback>
                <p:oleObj name="Equation" r:id="rId19" imgW="1485720" imgH="228600" progId="Equation.DSMT4">
                  <p:embed/>
                  <p:pic>
                    <p:nvPicPr>
                      <p:cNvPr id="2744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784" y="1379538"/>
                        <a:ext cx="350996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4450" name="Picture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519906"/>
            <a:ext cx="2286000" cy="1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9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0" name="Rectangle 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1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sp>
        <p:nvSpPr>
          <p:cNvPr id="275462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endParaRPr lang="zh-TW" altLang="en-US"/>
          </a:p>
        </p:txBody>
      </p:sp>
      <p:graphicFrame>
        <p:nvGraphicFramePr>
          <p:cNvPr id="27546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286058"/>
              </p:ext>
            </p:extLst>
          </p:nvPr>
        </p:nvGraphicFramePr>
        <p:xfrm>
          <a:off x="762000" y="1143000"/>
          <a:ext cx="687536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" name="Equation" r:id="rId3" imgW="3162240" imgH="1854000" progId="Equation.DSMT4">
                  <p:embed/>
                </p:oleObj>
              </mc:Choice>
              <mc:Fallback>
                <p:oleObj name="Equation" r:id="rId3" imgW="3162240" imgH="1854000" progId="Equation.DSMT4">
                  <p:embed/>
                  <p:pic>
                    <p:nvPicPr>
                      <p:cNvPr id="27546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6875362" cy="3657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28163"/>
              </p:ext>
            </p:extLst>
          </p:nvPr>
        </p:nvGraphicFramePr>
        <p:xfrm>
          <a:off x="990600" y="5124450"/>
          <a:ext cx="1295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" name="Equation" r:id="rId5" imgW="469800" imgH="177480" progId="Equation.DSMT4">
                  <p:embed/>
                </p:oleObj>
              </mc:Choice>
              <mc:Fallback>
                <p:oleObj name="Equation" r:id="rId5" imgW="469800" imgH="177480" progId="Equation.DSMT4">
                  <p:embed/>
                  <p:pic>
                    <p:nvPicPr>
                      <p:cNvPr id="27546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24450"/>
                        <a:ext cx="1295400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6" name="Text Box 12"/>
          <p:cNvSpPr txBox="1">
            <a:spLocks noChangeArrowheads="1"/>
          </p:cNvSpPr>
          <p:nvPr/>
        </p:nvSpPr>
        <p:spPr bwMode="auto">
          <a:xfrm>
            <a:off x="990600" y="5637467"/>
            <a:ext cx="6024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 sz="2800" dirty="0">
                <a:latin typeface="Times New Roman" panose="02020603050405020304" pitchFamily="18" charset="0"/>
              </a:rPr>
              <a:t>Solve </a:t>
            </a:r>
            <a:r>
              <a:rPr lang="en-US" altLang="zh-TW" sz="2800" b="1" i="1" dirty="0">
                <a:latin typeface="Times New Roman" panose="02020603050405020304" pitchFamily="18" charset="0"/>
              </a:rPr>
              <a:t>x </a:t>
            </a:r>
            <a:r>
              <a:rPr lang="en-US" altLang="zh-TW" sz="2800" dirty="0">
                <a:latin typeface="Times New Roman" panose="02020603050405020304" pitchFamily="18" charset="0"/>
              </a:rPr>
              <a:t>by the least square error method.</a:t>
            </a:r>
          </a:p>
        </p:txBody>
      </p:sp>
    </p:spTree>
    <p:extLst>
      <p:ext uri="{BB962C8B-B14F-4D97-AF65-F5344CB8AC3E}">
        <p14:creationId xmlns:p14="http://schemas.microsoft.com/office/powerpoint/2010/main" val="32546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geometric transform applied to the whole image may change the co-ordinate system, and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Jacobia determinant </a:t>
                </a:r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provides information about how the co-ordinate system changes.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dirty="0" smtClean="0"/>
                  <a:t>If the transformation 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singular </a:t>
                </a:r>
                <a:r>
                  <a:rPr lang="en-US" altLang="zh-TW" dirty="0" smtClean="0"/>
                  <a:t>(has no inverse), 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If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area</a:t>
                </a:r>
                <a:r>
                  <a:rPr lang="en-US" altLang="zh-TW" dirty="0" smtClean="0"/>
                  <a:t> of the image is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invariant</a:t>
                </a:r>
                <a:r>
                  <a:rPr lang="en-US" altLang="zh-TW" dirty="0" smtClean="0"/>
                  <a:t> under the transformation, 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 smtClean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err="1">
                    <a:solidFill>
                      <a:srgbClr val="FFC000"/>
                    </a:solidFill>
                  </a:rPr>
                  <a:t>Jacobia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 determinant </a:t>
                </a:r>
                <a:r>
                  <a:rPr lang="en-US" altLang="zh-TW" sz="2000" dirty="0"/>
                  <a:t>for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bilinear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transform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sz="2000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altLang="zh-TW" sz="200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altLang="zh-TW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800" i="1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  <a:t/>
                </a:r>
                <a:b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</a:br>
                <a:r>
                  <a:rPr lang="en-US" altLang="zh-TW" sz="1800" b="0" i="1" dirty="0" smtClean="0">
                    <a:effectLst/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TW" sz="1800" dirty="0" smtClean="0"/>
              </a:p>
              <a:p>
                <a:pPr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  <a:p>
                <a:pPr>
                  <a:tabLst>
                    <a:tab pos="804863" algn="l"/>
                    <a:tab pos="895350" algn="l"/>
                  </a:tabLst>
                </a:pPr>
                <a:r>
                  <a:rPr lang="en-US" altLang="zh-TW" sz="2000" dirty="0" smtClean="0"/>
                  <a:t>The </a:t>
                </a:r>
                <a:r>
                  <a:rPr lang="en-US" altLang="zh-TW" sz="2000" dirty="0" err="1"/>
                  <a:t>Jacobia</a:t>
                </a:r>
                <a:r>
                  <a:rPr lang="en-US" altLang="zh-TW" sz="2000" dirty="0"/>
                  <a:t> determinant for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affine transform</a:t>
                </a:r>
              </a:p>
              <a:p>
                <a:pPr marL="804863" indent="-804863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000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3801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dirty="0" smtClean="0"/>
                  <a:t>Some important geometric transformations are: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Rotation </a:t>
                </a:r>
                <a:r>
                  <a:rPr lang="en-US" altLang="zh-TW" dirty="0" smtClean="0"/>
                  <a:t>by the angle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 smtClean="0"/>
                  <a:t> about the origin:</a:t>
                </a: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TW" b="0" i="0" smtClean="0">
                        <a:effectLst/>
                        <a:latin typeface="Cambria Math" panose="02040503050406030204" pitchFamily="18" charset="0"/>
                      </a:rPr>
                      <m:t>cos</m:t>
                    </m:r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b="0" dirty="0" smtClean="0">
                    <a:effectLst/>
                    <a:latin typeface="Cambria Math" panose="02040503050406030204" pitchFamily="18" charset="0"/>
                  </a:rPr>
                  <a:t>sin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TW" altLang="en-US" i="1"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000" dirty="0" smtClean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Change of scale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 smtClean="0"/>
                  <a:t> in the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 axis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/>
                  <a:t> in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 axis:</a:t>
                </a:r>
                <a:endParaRPr lang="en-US" altLang="zh-TW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US" altLang="zh-TW" sz="2000" dirty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Skewing by the angle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 smtClean="0"/>
                  <a:t>, given by:</a:t>
                </a:r>
                <a:endParaRPr lang="en-US" altLang="zh-TW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sty m:val="p"/>
                      </m:rPr>
                      <a:rPr lang="en-US" altLang="zh-TW" b="0" i="0" smtClean="0">
                        <a:effectLst/>
                        <a:latin typeface="Cambria Math" panose="02040503050406030204" pitchFamily="18" charset="0"/>
                      </a:rPr>
                      <m:t>tan</m:t>
                    </m:r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</m:oMath>
                  </m:oMathPara>
                </a14:m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sz="2000" dirty="0"/>
              </a:p>
              <a:p>
                <a:pPr marL="804863" indent="-804863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/>
              </a:p>
              <a:p>
                <a:pPr marL="895350" indent="0">
                  <a:buNone/>
                  <a:tabLst>
                    <a:tab pos="804863" algn="l"/>
                    <a:tab pos="895350" algn="l"/>
                  </a:tabLst>
                </a:pPr>
                <a:endParaRPr lang="en-US" altLang="zh-TW" sz="20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1714" t="-5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Pixel co-ordinate transformation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085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40535" y="6302887"/>
            <a:ext cx="1586367" cy="421038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After applying a pixel co-ordinate transformation</a:t>
                </a:r>
              </a:p>
              <a:p>
                <a:pPr lvl="1"/>
                <a:r>
                  <a:rPr lang="en-US" altLang="zh-TW" sz="1800" dirty="0" smtClean="0"/>
                  <a:t>Assume we wish to compute the brightness values of the pixel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in the output image </a:t>
                </a:r>
                <a:r>
                  <a:rPr lang="en-US" altLang="zh-TW" sz="1800" dirty="0" smtClean="0"/>
                  <a:t>(integer numbers, illustrated by solid lines in figures). </a:t>
                </a:r>
              </a:p>
              <a:p>
                <a:pPr lvl="1"/>
                <a:r>
                  <a:rPr lang="en-US" altLang="zh-TW" sz="1800" dirty="0" smtClean="0"/>
                  <a:t>The co-ordinates of the point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in the original image </a:t>
                </a:r>
                <a:r>
                  <a:rPr lang="en-US" altLang="zh-TW" sz="1800" dirty="0" smtClean="0"/>
                  <a:t>can be obtained by inverting the planar transformation. </a:t>
                </a:r>
              </a:p>
              <a:p>
                <a:pPr marL="365125" lvl="1" indent="0">
                  <a:buNone/>
                </a:pPr>
                <a:r>
                  <a:rPr lang="en-US" altLang="zh-TW" sz="1800" b="0" dirty="0" smtClean="0">
                    <a:effectLst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1" i="0" smtClean="0">
                            <a:effectLst/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i="1" dirty="0" smtClean="0">
                  <a:effectLst/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1800" dirty="0"/>
                  <a:t>In general, the real co-ordinates </a:t>
                </a:r>
                <a:r>
                  <a:rPr lang="en-US" altLang="zh-TW" sz="1800" dirty="0" smtClean="0"/>
                  <a:t/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after </a:t>
                </a:r>
                <a:r>
                  <a:rPr lang="en-US" altLang="zh-TW" sz="1800" dirty="0"/>
                  <a:t>inverse </a:t>
                </a:r>
                <a:r>
                  <a:rPr lang="en-US" altLang="zh-TW" sz="1800" dirty="0" smtClean="0"/>
                  <a:t>transformation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(dashed lines) do not fit the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discrete raster (</a:t>
                </a:r>
                <a:r>
                  <a:rPr lang="zh-TW" altLang="en-US" sz="1400" dirty="0" smtClean="0"/>
                  <a:t>光柵</a:t>
                </a:r>
                <a:r>
                  <a:rPr lang="en-US" altLang="zh-TW" sz="1800" dirty="0" smtClean="0"/>
                  <a:t>) (solid lines),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and so the brightness is not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known.</a:t>
                </a:r>
                <a:endParaRPr lang="en-US" altLang="zh-TW" sz="1800" dirty="0"/>
              </a:p>
              <a:p>
                <a:pPr marL="365125" lvl="1" indent="0">
                  <a:buNone/>
                </a:pPr>
                <a:endParaRPr lang="en-US" altLang="zh-TW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29" name="群組 28"/>
          <p:cNvGrpSpPr/>
          <p:nvPr/>
        </p:nvGrpSpPr>
        <p:grpSpPr>
          <a:xfrm>
            <a:off x="2895600" y="3530582"/>
            <a:ext cx="5781675" cy="2760614"/>
            <a:chOff x="2895600" y="3530582"/>
            <a:chExt cx="5781675" cy="276061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97656"/>
              <a:ext cx="1839605" cy="18768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9312987"/>
                    </p:ext>
                  </p:extLst>
                </p:nvPr>
              </p:nvGraphicFramePr>
              <p:xfrm>
                <a:off x="6858000" y="3891527"/>
                <a:ext cx="1819275" cy="1857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15" name="PhotoImpact" r:id="rId5" imgW="1819080" imgH="1857240" progId="PI3.Image">
                        <p:embed/>
                      </p:oleObj>
                    </mc:Choice>
                    <mc:Fallback>
                      <p:oleObj name="PhotoImpact" r:id="rId5" imgW="1819080" imgH="18572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58000" y="3891527"/>
                              <a:ext cx="1819275" cy="1857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9312987"/>
                    </p:ext>
                  </p:extLst>
                </p:nvPr>
              </p:nvGraphicFramePr>
              <p:xfrm>
                <a:off x="6858000" y="3891527"/>
                <a:ext cx="1819275" cy="18573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09" name="PhotoImpact" r:id="rId7" imgW="1819080" imgH="1857240" progId="PI3.Image">
                        <p:embed/>
                      </p:oleObj>
                    </mc:Choice>
                    <mc:Fallback>
                      <p:oleObj name="PhotoImpact" r:id="rId7" imgW="1819080" imgH="18572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58000" y="3891527"/>
                              <a:ext cx="1819275" cy="18573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1" name="文字方塊 10"/>
            <p:cNvSpPr txBox="1"/>
            <p:nvPr/>
          </p:nvSpPr>
          <p:spPr>
            <a:xfrm>
              <a:off x="7112040" y="3530582"/>
              <a:ext cx="1311193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Output image</a:t>
              </a:r>
              <a:endParaRPr lang="zh-TW" altLang="en-US" sz="1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211537" y="3531745"/>
              <a:ext cx="1170129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Input image</a:t>
              </a:r>
              <a:endParaRPr lang="zh-TW" altLang="en-US" sz="1400" dirty="0"/>
            </a:p>
          </p:txBody>
        </p:sp>
        <p:sp>
          <p:nvSpPr>
            <p:cNvPr id="14" name="橢圓 13"/>
            <p:cNvSpPr/>
            <p:nvPr/>
          </p:nvSpPr>
          <p:spPr>
            <a:xfrm>
              <a:off x="5029201" y="5181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318969" y="5105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5364192" y="444211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019452" y="509978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5334002" y="5110711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6003984" y="443670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029201" y="451290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632430" y="468370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612033" y="533242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30863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796981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7949419" y="508558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305466" y="5402406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62484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圖說文字 6"/>
                <p:cNvSpPr/>
                <p:nvPr/>
              </p:nvSpPr>
              <p:spPr>
                <a:xfrm>
                  <a:off x="5377132" y="5847266"/>
                  <a:ext cx="1480868" cy="443930"/>
                </a:xfrm>
                <a:prstGeom prst="wedgeRectCallout">
                  <a:avLst>
                    <a:gd name="adj1" fmla="val -44643"/>
                    <a:gd name="adj2" fmla="val -1887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TW" altLang="en-US" sz="1400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altLang="zh-TW" sz="1400" dirty="0" smtClean="0">
                      <a:solidFill>
                        <a:schemeClr val="bg2">
                          <a:lumMod val="75000"/>
                        </a:schemeClr>
                      </a:solidFill>
                    </a:rPr>
                    <a:t>on input image</a:t>
                  </a:r>
                  <a:endParaRPr lang="zh-TW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圖說文字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132" y="5847266"/>
                  <a:ext cx="1480868" cy="443930"/>
                </a:xfrm>
                <a:prstGeom prst="wedgeRectCallout">
                  <a:avLst>
                    <a:gd name="adj1" fmla="val -44643"/>
                    <a:gd name="adj2" fmla="val -188713"/>
                  </a:avLst>
                </a:prstGeom>
                <a:blipFill>
                  <a:blip r:embed="rId9"/>
                  <a:stretch>
                    <a:fillRect b="-8380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圖說文字 8"/>
                <p:cNvSpPr/>
                <p:nvPr/>
              </p:nvSpPr>
              <p:spPr>
                <a:xfrm>
                  <a:off x="2895600" y="5786385"/>
                  <a:ext cx="1905000" cy="348039"/>
                </a:xfrm>
                <a:prstGeom prst="wedgeRectCallout">
                  <a:avLst>
                    <a:gd name="adj1" fmla="val 62962"/>
                    <a:gd name="adj2" fmla="val -191635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圖說文字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0" y="5786385"/>
                  <a:ext cx="1905000" cy="348039"/>
                </a:xfrm>
                <a:prstGeom prst="wedgeRectCallout">
                  <a:avLst>
                    <a:gd name="adj1" fmla="val 62962"/>
                    <a:gd name="adj2" fmla="val -191635"/>
                  </a:avLst>
                </a:prstGeom>
                <a:blipFill>
                  <a:blip r:embed="rId10"/>
                  <a:stretch>
                    <a:fillRect l="-279" b="-2817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圖說文字 11"/>
                <p:cNvSpPr/>
                <p:nvPr/>
              </p:nvSpPr>
              <p:spPr>
                <a:xfrm>
                  <a:off x="7543800" y="5814319"/>
                  <a:ext cx="729201" cy="320105"/>
                </a:xfrm>
                <a:prstGeom prst="wedgeRectCallout">
                  <a:avLst>
                    <a:gd name="adj1" fmla="val -67353"/>
                    <a:gd name="adj2" fmla="val -24799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圖說文字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5814319"/>
                  <a:ext cx="729201" cy="320105"/>
                </a:xfrm>
                <a:prstGeom prst="wedgeRectCallout">
                  <a:avLst>
                    <a:gd name="adj1" fmla="val -67353"/>
                    <a:gd name="adj2" fmla="val -247993"/>
                  </a:avLst>
                </a:prstGeom>
                <a:blipFill>
                  <a:blip r:embed="rId11"/>
                  <a:stretch>
                    <a:fillRect b="-5031"/>
                  </a:stretch>
                </a:blipFill>
                <a:ln>
                  <a:solidFill>
                    <a:schemeClr val="bg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817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How to calculate the brightness value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?</a:t>
                </a:r>
              </a:p>
              <a:p>
                <a:pPr lvl="1"/>
                <a:r>
                  <a:rPr lang="en-US" altLang="zh-TW" dirty="0" smtClean="0"/>
                  <a:t>Denote the result of the brightness interpolation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distinguished different interpolation methods.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 The brightness can be expressed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the convolution equation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b="0" dirty="0" smtClean="0">
                    <a:effectLst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the interpolation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kernel function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 brightness value, the sampled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             version of the originally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                             continuous image function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1800" i="1" dirty="0" smtClean="0">
                  <a:effectLst/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  <a:ea typeface="Cambria Math" panose="02040503050406030204" pitchFamily="18" charset="0"/>
                  </a:rPr>
                  <a:t>      let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1800" dirty="0" smtClean="0"/>
                  <a:t> for simplification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356584" y="4114800"/>
            <a:ext cx="2276475" cy="1474921"/>
            <a:chOff x="4876800" y="3395483"/>
            <a:chExt cx="3800475" cy="237906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97656"/>
              <a:ext cx="1839605" cy="1876894"/>
            </a:xfrm>
            <a:prstGeom prst="rect">
              <a:avLst/>
            </a:prstGeom>
          </p:spPr>
        </p:pic>
        <p:graphicFrame>
          <p:nvGraphicFramePr>
            <p:cNvPr id="16" name="物件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4187335"/>
                </p:ext>
              </p:extLst>
            </p:nvPr>
          </p:nvGraphicFramePr>
          <p:xfrm>
            <a:off x="6858000" y="3891528"/>
            <a:ext cx="1819275" cy="1857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7" name="PhotoImpact" r:id="rId5" imgW="1819080" imgH="1857240" progId="PI3.Image">
                    <p:embed/>
                  </p:oleObj>
                </mc:Choice>
                <mc:Fallback>
                  <p:oleObj name="PhotoImpact" r:id="rId5" imgW="1819080" imgH="1857240" progId="PI3.Image">
                    <p:embed/>
                    <p:pic>
                      <p:nvPicPr>
                        <p:cNvPr id="10" name="物件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58000" y="3891528"/>
                          <a:ext cx="1819275" cy="1857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字方塊 16"/>
            <p:cNvSpPr txBox="1"/>
            <p:nvPr/>
          </p:nvSpPr>
          <p:spPr>
            <a:xfrm>
              <a:off x="6905264" y="3395483"/>
              <a:ext cx="1723972" cy="40957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Output image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27800" y="3419070"/>
              <a:ext cx="1608897" cy="42198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/>
                <a:t>Input image</a:t>
              </a:r>
              <a:endParaRPr lang="zh-TW" altLang="en-US" sz="1100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5029201" y="5181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318969" y="5105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5364192" y="444211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019452" y="509978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334002" y="5110711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003984" y="443670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5029201" y="451290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5632430" y="468370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5612033" y="533242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30863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7969816" y="442226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7949419" y="508558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305466" y="5402406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302321" y="468669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圖說文字 10"/>
              <p:cNvSpPr/>
              <p:nvPr/>
            </p:nvSpPr>
            <p:spPr>
              <a:xfrm>
                <a:off x="6678805" y="5769088"/>
                <a:ext cx="615173" cy="211786"/>
              </a:xfrm>
              <a:prstGeom prst="wedgeRectCallout">
                <a:avLst>
                  <a:gd name="adj1" fmla="val -21078"/>
                  <a:gd name="adj2" fmla="val -207261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4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圖說文字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05" y="5769088"/>
                <a:ext cx="615173" cy="211786"/>
              </a:xfrm>
              <a:prstGeom prst="wedgeRectCallout">
                <a:avLst>
                  <a:gd name="adj1" fmla="val -21078"/>
                  <a:gd name="adj2" fmla="val -207261"/>
                </a:avLst>
              </a:prstGeom>
              <a:blipFill>
                <a:blip r:embed="rId7"/>
                <a:stretch>
                  <a:fillRect b="-11579"/>
                </a:stretch>
              </a:blipFill>
              <a:ln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79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Three most common brightness interpolation methods </a:t>
                </a:r>
                <a:r>
                  <a:rPr lang="en-US" altLang="zh-TW" dirty="0"/>
                  <a:t>are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 nearest neighbor,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linear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bi-cubic</a:t>
                </a:r>
                <a:r>
                  <a:rPr lang="en-US" altLang="zh-TW" dirty="0"/>
                  <a:t>.</a:t>
                </a:r>
              </a:p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Nearest-neighborhood interpolation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/>
                  <a:t>The position error of nearest-neighborhood interpolation is at most half a pixel.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590800" y="4114800"/>
            <a:ext cx="4185655" cy="2179271"/>
            <a:chOff x="2593269" y="4114800"/>
            <a:chExt cx="4185655" cy="217927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269" y="4114800"/>
              <a:ext cx="4185655" cy="2179271"/>
            </a:xfrm>
            <a:prstGeom prst="rect">
              <a:avLst/>
            </a:prstGeom>
          </p:spPr>
        </p:pic>
        <p:cxnSp>
          <p:nvCxnSpPr>
            <p:cNvPr id="10" name="直線接點 9"/>
            <p:cNvCxnSpPr/>
            <p:nvPr/>
          </p:nvCxnSpPr>
          <p:spPr>
            <a:xfrm>
              <a:off x="5178724" y="4881251"/>
              <a:ext cx="0" cy="10578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6093124" y="4881251"/>
              <a:ext cx="0" cy="105789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5178724" y="4881251"/>
              <a:ext cx="9144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3052312" y="4942186"/>
              <a:ext cx="609600" cy="524497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橢圓 12"/>
          <p:cNvSpPr/>
          <p:nvPr/>
        </p:nvSpPr>
        <p:spPr>
          <a:xfrm>
            <a:off x="3337713" y="5181600"/>
            <a:ext cx="91287" cy="94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623713" y="5881705"/>
            <a:ext cx="91287" cy="94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078556" y="4972982"/>
            <a:ext cx="91287" cy="944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896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Linear interpolation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(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Bilinear interpolation)</a:t>
                </a:r>
              </a:p>
              <a:p>
                <a:pPr lvl="1"/>
                <a:r>
                  <a:rPr lang="en-US" altLang="zh-TW" dirty="0" smtClean="0"/>
                  <a:t>Linear interpolation explores four points neighboring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, and assumes that the brightness function is linear in this neighborhood.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TW" i="1" dirty="0" smtClean="0">
                  <a:solidFill>
                    <a:srgbClr val="FFFF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𝑎𝑏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TW" b="0" dirty="0" smtClean="0">
                  <a:effectLst/>
                </a:endParaRPr>
              </a:p>
              <a:p>
                <a:pPr marL="895350" lvl="1" indent="0">
                  <a:buNone/>
                </a:pPr>
                <a:r>
                  <a:rPr lang="en-US" altLang="zh-TW" b="0" dirty="0" smtClean="0">
                    <a:effectLst/>
                  </a:rPr>
                  <a:t>where</a:t>
                </a:r>
              </a:p>
              <a:p>
                <a:pPr marL="8953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floor</m:t>
                      </m:r>
                      <m:d>
                        <m:d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floor</m:t>
                      </m:r>
                      <m:d>
                        <m:d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Brightness </a:t>
            </a:r>
            <a:r>
              <a:rPr lang="en-US" altLang="zh-TW" dirty="0"/>
              <a:t>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6992937" y="3850822"/>
            <a:ext cx="1922463" cy="4308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https://en.wikipedia.org/wiki/Bilinear_interpolation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3048000" y="4360342"/>
            <a:ext cx="5867400" cy="1830075"/>
            <a:chOff x="3048000" y="4360342"/>
            <a:chExt cx="5867400" cy="1830075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675" y="4360342"/>
              <a:ext cx="1863725" cy="183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群組 23"/>
            <p:cNvGrpSpPr/>
            <p:nvPr/>
          </p:nvGrpSpPr>
          <p:grpSpPr>
            <a:xfrm>
              <a:off x="3048000" y="4360342"/>
              <a:ext cx="5547130" cy="1795839"/>
              <a:chOff x="3048000" y="4360342"/>
              <a:chExt cx="5547130" cy="1795839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4360342"/>
                <a:ext cx="3793577" cy="1795839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3315210" y="4856259"/>
                <a:ext cx="951990" cy="923990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3699918" y="5210476"/>
                <a:ext cx="91287" cy="9448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7696200" y="5304958"/>
                <a:ext cx="91287" cy="9448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5867400" y="5807143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382206" y="4727040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8498000" y="4727040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8503843" y="5671368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4038600" y="5017871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4038600" y="5576705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3462770" y="5010661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3471628" y="5573542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7382207" y="5668024"/>
                <a:ext cx="91287" cy="944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橢圓 24"/>
            <p:cNvSpPr/>
            <p:nvPr/>
          </p:nvSpPr>
          <p:spPr>
            <a:xfrm>
              <a:off x="7696200" y="4724400"/>
              <a:ext cx="91287" cy="944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7696199" y="5666586"/>
              <a:ext cx="91287" cy="944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990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C000"/>
                    </a:solidFill>
                  </a:rPr>
                  <a:t>Bi-cubic interpolation</a:t>
                </a:r>
              </a:p>
              <a:p>
                <a:pPr lvl="1"/>
                <a:r>
                  <a:rPr lang="en-US" altLang="zh-TW" dirty="0" smtClean="0"/>
                  <a:t>Bi-cubic interpolation improves the model of the brightness function by approximating it locally by a bi-cubic polynomial surface,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16</a:t>
                </a:r>
                <a:r>
                  <a:rPr lang="en-US" altLang="zh-TW" dirty="0" smtClean="0"/>
                  <a:t> neighboring points are used for interpolation.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1D</a:t>
                </a:r>
                <a:r>
                  <a:rPr lang="en-US" altLang="zh-TW" dirty="0" smtClean="0"/>
                  <a:t> interpolation kernel (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Mexican hat</a:t>
                </a:r>
                <a:r>
                  <a:rPr lang="en-US" altLang="zh-TW" dirty="0" smtClean="0"/>
                  <a:t>) is given by</a:t>
                </a:r>
              </a:p>
              <a:p>
                <a:pPr marL="5397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+5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0                                              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Bi-cubic interpolation preserves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fine details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in the image very well.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Brightness interpolation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3830403"/>
            <a:ext cx="2552700" cy="2070100"/>
          </a:xfrm>
          <a:prstGeom prst="rect">
            <a:avLst/>
          </a:prstGeom>
        </p:spPr>
      </p:pic>
      <p:pic>
        <p:nvPicPr>
          <p:cNvPr id="5122" name="Picture 2" descr="An example of a Mexican hat wavelet functio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5300511"/>
            <a:ext cx="2917825" cy="136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00400" y="5725617"/>
            <a:ext cx="2362200" cy="5770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https://www.researchgate.net/figure/262569642_fig1_An-example-of-a-Mexican-hat-wavelet-function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r>
              <a:rPr lang="en-US" altLang="zh-TW">
                <a:solidFill>
                  <a:srgbClr val="898989"/>
                </a:solidFill>
              </a:rPr>
              <a:t>5-</a:t>
            </a:r>
            <a:fld id="{756D06EB-051D-4277-B0E6-9D2074AF16A8}" type="slidenum">
              <a:rPr lang="en-US" altLang="zh-TW">
                <a:solidFill>
                  <a:srgbClr val="898989"/>
                </a:solidFill>
              </a:rPr>
              <a:pPr/>
              <a:t>3</a:t>
            </a:fld>
            <a:endParaRPr lang="en-US" altLang="zh-TW">
              <a:solidFill>
                <a:srgbClr val="898989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3400" y="381000"/>
            <a:ext cx="7543800" cy="152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b="1" dirty="0">
                <a:latin typeface="Times New Roman" panose="02020603050405020304" pitchFamily="18" charset="0"/>
              </a:rPr>
              <a:t>Objectives of image </a:t>
            </a:r>
            <a:r>
              <a:rPr lang="en-US" altLang="zh-TW" sz="3200" b="1" dirty="0" smtClean="0">
                <a:latin typeface="Times New Roman" panose="02020603050405020304" pitchFamily="18" charset="0"/>
              </a:rPr>
              <a:t>pre-processing</a:t>
            </a:r>
            <a:endParaRPr lang="en-US" altLang="zh-TW" sz="32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TW" sz="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 dirty="0">
                <a:latin typeface="Times New Roman" panose="02020603050405020304" pitchFamily="18" charset="0"/>
              </a:rPr>
              <a:t>    (a) Enhancing information that is useful for later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 dirty="0">
                <a:latin typeface="Times New Roman" panose="02020603050405020304" pitchFamily="18" charset="0"/>
              </a:rPr>
              <a:t>         analysis</a:t>
            </a: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14" y="1530349"/>
            <a:ext cx="19812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30349"/>
            <a:ext cx="1981200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98943"/>
            <a:ext cx="206057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2847"/>
            <a:ext cx="2105025" cy="20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14400" y="3581400"/>
            <a:ext cx="7467600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</a:rPr>
              <a:t>(b) Suppress image information that is not relevant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TW" sz="2800">
                <a:latin typeface="Times New Roman" panose="02020603050405020304" pitchFamily="18" charset="0"/>
              </a:rPr>
              <a:t>      to later work</a:t>
            </a:r>
          </a:p>
        </p:txBody>
      </p:sp>
    </p:spTree>
    <p:extLst>
      <p:ext uri="{BB962C8B-B14F-4D97-AF65-F5344CB8AC3E}">
        <p14:creationId xmlns:p14="http://schemas.microsoft.com/office/powerpoint/2010/main" val="19881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Local pre-processing methods </a:t>
            </a:r>
            <a:r>
              <a:rPr lang="en-US" altLang="zh-TW" sz="2000" dirty="0" smtClean="0"/>
              <a:t>are divided into two groups according to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goal </a:t>
            </a:r>
            <a:r>
              <a:rPr lang="en-US" altLang="zh-TW" sz="2000" dirty="0" smtClean="0"/>
              <a:t>of the processing.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Smoothing</a:t>
            </a:r>
          </a:p>
          <a:p>
            <a:pPr lvl="2"/>
            <a:r>
              <a:rPr lang="en-US" altLang="zh-TW" dirty="0" smtClean="0"/>
              <a:t>To suppress noise or other small fluctuations (</a:t>
            </a:r>
            <a:r>
              <a:rPr lang="zh-TW" altLang="en-US" sz="1600" dirty="0" smtClean="0">
                <a:effectLst/>
              </a:rPr>
              <a:t>變動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in the image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Gradient operators</a:t>
            </a:r>
          </a:p>
          <a:p>
            <a:pPr lvl="2"/>
            <a:r>
              <a:rPr lang="en-US" altLang="zh-TW" dirty="0" smtClean="0"/>
              <a:t>To indicate the locations with bigger local derivatives </a:t>
            </a:r>
            <a:r>
              <a:rPr lang="en-US" altLang="zh-TW" sz="1600" dirty="0">
                <a:effectLst/>
              </a:rPr>
              <a:t>(</a:t>
            </a:r>
            <a:r>
              <a:rPr lang="zh-TW" altLang="en-US" sz="1600" dirty="0">
                <a:effectLst/>
              </a:rPr>
              <a:t>導數</a:t>
            </a:r>
            <a:r>
              <a:rPr lang="en-US" altLang="zh-TW" sz="1600" dirty="0">
                <a:effectLst/>
              </a:rPr>
              <a:t>)</a:t>
            </a:r>
            <a:r>
              <a:rPr lang="en-US" altLang="zh-TW" b="1" dirty="0" smtClean="0">
                <a:effectLst/>
              </a:rPr>
              <a:t> </a:t>
            </a:r>
            <a:r>
              <a:rPr lang="en-US" altLang="zh-TW" dirty="0" smtClean="0"/>
              <a:t>in the image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Another classification of </a:t>
            </a:r>
            <a:r>
              <a:rPr lang="en-US" altLang="zh-TW" sz="2000" dirty="0" smtClean="0">
                <a:solidFill>
                  <a:srgbClr val="FFFF00"/>
                </a:solidFill>
              </a:rPr>
              <a:t>local pre-processing methods</a:t>
            </a:r>
            <a:r>
              <a:rPr lang="en-US" altLang="zh-TW" sz="2000" dirty="0" smtClean="0"/>
              <a:t> is according to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transformation properties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Linear </a:t>
            </a:r>
            <a:r>
              <a:rPr lang="en-US" altLang="zh-TW" dirty="0" smtClean="0"/>
              <a:t>transformations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Non-linear</a:t>
            </a:r>
            <a:r>
              <a:rPr lang="en-US" altLang="zh-TW" dirty="0" smtClean="0"/>
              <a:t> transformations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Local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1447800" y="4343400"/>
            <a:ext cx="5257800" cy="4308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sz="1100" dirty="0" smtClean="0">
                <a:latin typeface="Arial" panose="020B0604020202020204" pitchFamily="34" charset="0"/>
              </a:rPr>
              <a:t>PS: </a:t>
            </a:r>
            <a:r>
              <a:rPr lang="zh-TW" altLang="en-US" sz="1100" dirty="0" smtClean="0">
                <a:latin typeface="Arial" panose="020B0604020202020204" pitchFamily="34" charset="0"/>
              </a:rPr>
              <a:t>導數</a:t>
            </a:r>
            <a:r>
              <a:rPr lang="en-US" altLang="zh-TW" sz="1100" dirty="0" smtClean="0">
                <a:latin typeface="Arial" panose="020B0604020202020204" pitchFamily="34" charset="0"/>
              </a:rPr>
              <a:t>: </a:t>
            </a:r>
            <a:r>
              <a:rPr lang="zh-TW" altLang="en-US" sz="1100" dirty="0" smtClean="0">
                <a:latin typeface="Arial" panose="020B0604020202020204" pitchFamily="34" charset="0"/>
              </a:rPr>
              <a:t>一個</a:t>
            </a:r>
            <a:r>
              <a:rPr lang="zh-TW" altLang="en-US" sz="1100" dirty="0">
                <a:latin typeface="Arial" panose="020B0604020202020204" pitchFamily="34" charset="0"/>
              </a:rPr>
              <a:t>函數在某一點的導數描述了這個函數在這一點附近的變化率</a:t>
            </a:r>
            <a:r>
              <a:rPr lang="zh-TW" altLang="en-US" sz="1100" dirty="0" smtClean="0">
                <a:latin typeface="Arial" panose="020B0604020202020204" pitchFamily="34" charset="0"/>
              </a:rPr>
              <a:t>。</a:t>
            </a:r>
            <a:r>
              <a:rPr lang="en-US" altLang="zh-TW" sz="1100" dirty="0">
                <a:latin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</a:rPr>
              <a:t>https://zh.wikipedia.org/wiki/%E5%AF%BC%E6%95%B0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005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Linear </a:t>
                </a:r>
                <a:r>
                  <a:rPr lang="en-US" altLang="zh-TW" dirty="0"/>
                  <a:t>transformations</a:t>
                </a:r>
              </a:p>
              <a:p>
                <a:pPr lvl="1"/>
                <a:r>
                  <a:rPr lang="en-US" altLang="zh-TW" dirty="0" smtClean="0"/>
                  <a:t>Linear operations calculate the resulting value in the output image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as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linear combination of brightness values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in a local neighborhood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zh-TW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of the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in the input image.</a:t>
                </a:r>
              </a:p>
              <a:p>
                <a:pPr lvl="1"/>
                <a:r>
                  <a:rPr lang="en-US" altLang="zh-TW" dirty="0" smtClean="0"/>
                  <a:t>The contribution of the pixels in the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 is weighted by coefficients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.</a:t>
                </a:r>
                <a:r>
                  <a:rPr lang="zh-TW" altLang="en-US" dirty="0"/>
                  <a:t> </a:t>
                </a:r>
                <a:endParaRPr lang="en-US" altLang="zh-TW" dirty="0" smtClean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zh-TW" alt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𝒪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kernel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is called a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convolution mask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pre-processing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209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Image smoothing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Image smoothing uses redundancy </a:t>
                </a:r>
                <a:r>
                  <a:rPr lang="en-US" altLang="zh-TW" sz="1600" dirty="0" smtClean="0"/>
                  <a:t>(</a:t>
                </a:r>
                <a:r>
                  <a:rPr lang="zh-TW" altLang="en-US" sz="1600" dirty="0" smtClean="0"/>
                  <a:t>多餘</a:t>
                </a:r>
                <a:r>
                  <a:rPr lang="en-US" altLang="zh-TW" sz="1600" dirty="0" smtClean="0"/>
                  <a:t>;</a:t>
                </a:r>
                <a:r>
                  <a:rPr lang="zh-TW" altLang="en-US" sz="1600" dirty="0" smtClean="0">
                    <a:effectLst/>
                  </a:rPr>
                  <a:t>重複</a:t>
                </a:r>
                <a:r>
                  <a:rPr lang="en-US" altLang="zh-TW" sz="1600" dirty="0" smtClean="0">
                    <a:effectLst/>
                  </a:rPr>
                  <a:t>) </a:t>
                </a:r>
                <a:r>
                  <a:rPr lang="en-US" altLang="zh-TW" dirty="0" smtClean="0"/>
                  <a:t>in image data to suppress noise, usually by some form of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averaging of brightness values</a:t>
                </a:r>
                <a:r>
                  <a:rPr lang="en-US" altLang="zh-TW" dirty="0" smtClean="0"/>
                  <a:t> in some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Goal:</a:t>
                </a:r>
                <a:r>
                  <a:rPr lang="en-US" altLang="zh-TW" dirty="0"/>
                  <a:t>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suppressing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noise</a:t>
                </a: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/>
                  <a:t>Problem: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blurring sharp edges</a:t>
                </a:r>
              </a:p>
              <a:p>
                <a:pPr lvl="1"/>
                <a:r>
                  <a:rPr lang="en-US" altLang="zh-TW" dirty="0" smtClean="0"/>
                  <a:t>Solution: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edge preserving</a:t>
                </a:r>
              </a:p>
              <a:p>
                <a:pPr lvl="2"/>
                <a:r>
                  <a:rPr lang="en-US" altLang="zh-TW" dirty="0" smtClean="0"/>
                  <a:t>Usually using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non-linear</a:t>
                </a:r>
                <a:r>
                  <a:rPr lang="en-US" altLang="zh-TW" dirty="0" smtClean="0"/>
                  <a:t> methods</a:t>
                </a:r>
              </a:p>
              <a:p>
                <a:pPr lvl="2"/>
                <a:r>
                  <a:rPr lang="en-US" altLang="zh-TW" dirty="0" smtClean="0"/>
                  <a:t>For example: computing the average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only</a:t>
                </a:r>
                <a:r>
                  <a:rPr lang="en-US" altLang="zh-TW" dirty="0" smtClean="0"/>
                  <a:t> from points in the neighborhood which have similar properties to the point being processed.</a:t>
                </a: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048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Averaging, statistical principles of noise suppression</a:t>
                </a:r>
              </a:p>
              <a:p>
                <a:pPr lvl="1"/>
                <a:r>
                  <a:rPr lang="en-US" altLang="zh-TW" sz="2100" dirty="0" smtClean="0"/>
                  <a:t>Assume that the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noise value </a:t>
                </a:r>
                <a14:m>
                  <m:oMath xmlns:m="http://schemas.openxmlformats.org/officeDocument/2006/math">
                    <m:r>
                      <a:rPr lang="zh-TW" altLang="en-US" sz="2100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zh-TW" altLang="en-US" sz="21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100" dirty="0" smtClean="0"/>
                  <a:t>at each pixel is an independent random variable with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zero mean </a:t>
                </a:r>
                <a:r>
                  <a:rPr lang="en-US" altLang="zh-TW" sz="2100" dirty="0" smtClean="0"/>
                  <a:t>and standard deviation </a:t>
                </a:r>
                <a14:m>
                  <m:oMath xmlns:m="http://schemas.openxmlformats.org/officeDocument/2006/math">
                    <m:r>
                      <a:rPr lang="zh-TW" altLang="en-US" sz="2100" i="1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2100" dirty="0" smtClean="0"/>
                  <a:t>.</a:t>
                </a:r>
                <a:r>
                  <a:rPr lang="zh-TW" altLang="en-US" sz="2100" dirty="0" smtClean="0"/>
                  <a:t> </a:t>
                </a:r>
                <a:endParaRPr lang="en-US" altLang="zh-TW" sz="2100" dirty="0" smtClean="0"/>
              </a:p>
              <a:p>
                <a:pPr lvl="1"/>
                <a:r>
                  <a:rPr lang="en-US" altLang="zh-TW" sz="2100" dirty="0" smtClean="0"/>
                  <a:t>We might capture the</a:t>
                </a:r>
                <a:r>
                  <a:rPr lang="en-US" altLang="zh-TW" sz="2100" dirty="0" smtClean="0">
                    <a:solidFill>
                      <a:srgbClr val="FFC000"/>
                    </a:solidFill>
                  </a:rPr>
                  <a:t> same </a:t>
                </a:r>
                <a:r>
                  <a:rPr lang="en-US" altLang="zh-TW" sz="2100" dirty="0" smtClean="0"/>
                  <a:t>static scene under the </a:t>
                </a:r>
                <a:r>
                  <a:rPr lang="en-US" altLang="zh-TW" sz="2100" dirty="0" smtClean="0">
                    <a:solidFill>
                      <a:srgbClr val="FFC000"/>
                    </a:solidFill>
                  </a:rPr>
                  <a:t>same</a:t>
                </a:r>
                <a:r>
                  <a:rPr lang="en-US" altLang="zh-TW" sz="2100" dirty="0" smtClean="0"/>
                  <a:t> conditions 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100" dirty="0" smtClean="0"/>
                  <a:t> times and from each captured image a particular pixel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1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sz="21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100" dirty="0" smtClean="0"/>
                  <a:t> </a:t>
                </a:r>
                <a:r>
                  <a:rPr lang="en-US" altLang="zh-TW" sz="2100" dirty="0" smtClean="0"/>
                  <a:t>is selected.</a:t>
                </a:r>
              </a:p>
              <a:p>
                <a:pPr lvl="1"/>
                <a:r>
                  <a:rPr lang="en-US" altLang="zh-TW" sz="2100" dirty="0" smtClean="0"/>
                  <a:t>An estimate of the correct value can be obtained as an average of theses values.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1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100" b="0" i="1" smtClean="0">
                              <a:effectLst/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sz="21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1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effectLst/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effectLst/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TW" sz="2100" i="1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100" i="1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TW" sz="2100" b="0" dirty="0" smtClean="0">
                  <a:effectLst/>
                </a:endParaRPr>
              </a:p>
              <a:p>
                <a:pPr lvl="2"/>
                <a:r>
                  <a:rPr lang="en-US" altLang="zh-TW" sz="2100" dirty="0" smtClean="0"/>
                  <a:t>The second term describes the noise with </a:t>
                </a:r>
                <a:r>
                  <a:rPr lang="en-US" altLang="zh-TW" sz="2100" dirty="0" smtClean="0">
                    <a:solidFill>
                      <a:srgbClr val="FFFF00"/>
                    </a:solidFill>
                  </a:rPr>
                  <a:t>zero mean </a:t>
                </a:r>
                <a:r>
                  <a:rPr lang="en-US" altLang="zh-TW" sz="2100" dirty="0" smtClean="0"/>
                  <a:t>and standard deviation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100" i="1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100" b="0" i="1" smtClean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sz="2100" dirty="0" smtClean="0"/>
                  <a:t>.</a:t>
                </a:r>
              </a:p>
              <a:p>
                <a:pPr lvl="1"/>
                <a:r>
                  <a:rPr lang="en-US" altLang="zh-TW" sz="2100" dirty="0" smtClean="0"/>
                  <a:t>Thus, if </a:t>
                </a:r>
                <a14:m>
                  <m:oMath xmlns:m="http://schemas.openxmlformats.org/officeDocument/2006/math">
                    <m:r>
                      <a:rPr lang="en-US" altLang="zh-TW" sz="21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1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100" dirty="0" smtClean="0"/>
                  <a:t>images of the same scene are available,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100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1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100" i="1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2100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100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  <a:blipFill>
                <a:blip r:embed="rId2"/>
                <a:stretch>
                  <a:fillRect l="-1684" t="-5584" r="-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787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49" y="1213843"/>
            <a:ext cx="6420037" cy="541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80949" y="571324"/>
            <a:ext cx="5681363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Noise reduction (for addition noise</a:t>
            </a:r>
            <a:r>
              <a:rPr lang="en-US" altLang="zh-TW" sz="2400" b="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)</a:t>
            </a:r>
            <a:endParaRPr lang="en-US" altLang="zh-TW" sz="2400" b="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5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Averaging, statistical principles of noise suppression</a:t>
                </a:r>
              </a:p>
              <a:p>
                <a:pPr lvl="1"/>
                <a:r>
                  <a:rPr lang="en-US" altLang="zh-TW" dirty="0" smtClean="0"/>
                  <a:t>Usually,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only one noise corrupted is available</a:t>
                </a:r>
                <a:r>
                  <a:rPr lang="en-US" altLang="zh-TW" dirty="0" smtClean="0"/>
                  <a:t>, and averaging is then performed in a local neighborhood.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Averaging</a:t>
                </a:r>
                <a:r>
                  <a:rPr lang="en-US" altLang="zh-TW" dirty="0" smtClean="0"/>
                  <a:t> is a special case of discrete convolution.</a:t>
                </a:r>
              </a:p>
              <a:p>
                <a:pPr lvl="2"/>
                <a:r>
                  <a:rPr lang="en-US" altLang="zh-TW" dirty="0" smtClean="0"/>
                  <a:t>For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neighborhood, the convolution mask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is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0" dirty="0" smtClean="0">
                  <a:effectLst/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Gaussian probability distribution: </a:t>
                </a:r>
                <a:r>
                  <a:rPr lang="en-US" altLang="zh-TW" dirty="0" smtClean="0"/>
                  <a:t>better approximations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800600"/>
              </a:xfrm>
              <a:blipFill>
                <a:blip r:embed="rId2"/>
                <a:stretch>
                  <a:fillRect l="-2175" t="-5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4767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92993"/>
            <a:ext cx="5526947" cy="4613275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72790" y="2322498"/>
            <a:ext cx="1271488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Original</a:t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image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35469" y="2322499"/>
            <a:ext cx="125534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Gaussian</a:t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noise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2790" y="4572000"/>
                <a:ext cx="1255344" cy="64633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/>
                </a:r>
                <a:br>
                  <a:rPr lang="en-US" altLang="zh-TW" dirty="0" smtClean="0">
                    <a:solidFill>
                      <a:srgbClr val="0070C0"/>
                    </a:solidFill>
                  </a:rPr>
                </a:br>
                <a:r>
                  <a:rPr lang="en-US" altLang="zh-TW" dirty="0" smtClean="0">
                    <a:solidFill>
                      <a:srgbClr val="0070C0"/>
                    </a:solidFill>
                  </a:rPr>
                  <a:t>averaging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0" y="4572000"/>
                <a:ext cx="1255344" cy="646331"/>
              </a:xfrm>
              <a:prstGeom prst="rect">
                <a:avLst/>
              </a:prstGeom>
              <a:blipFill>
                <a:blip r:embed="rId3"/>
                <a:stretch>
                  <a:fillRect l="-4369" r="-4369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335469" y="4570926"/>
                <a:ext cx="1255344" cy="64633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/>
                </a:r>
                <a:br>
                  <a:rPr lang="en-US" altLang="zh-TW" dirty="0" smtClean="0">
                    <a:solidFill>
                      <a:srgbClr val="0070C0"/>
                    </a:solidFill>
                  </a:rPr>
                </a:br>
                <a:r>
                  <a:rPr lang="en-US" altLang="zh-TW" dirty="0" smtClean="0">
                    <a:solidFill>
                      <a:srgbClr val="0070C0"/>
                    </a:solidFill>
                  </a:rPr>
                  <a:t>averaging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69" y="4570926"/>
                <a:ext cx="1255344" cy="646331"/>
              </a:xfrm>
              <a:prstGeom prst="rect">
                <a:avLst/>
              </a:prstGeom>
              <a:blipFill>
                <a:blip r:embed="rId4"/>
                <a:stretch>
                  <a:fillRect l="-3883" r="-4854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with limited data validity</a:t>
                </a:r>
              </a:p>
              <a:p>
                <a:pPr lvl="1"/>
                <a:r>
                  <a:rPr lang="en-US" altLang="zh-TW" dirty="0" smtClean="0"/>
                  <a:t>Try to avoid blurring by averaging</a:t>
                </a:r>
              </a:p>
              <a:p>
                <a:pPr lvl="1"/>
                <a:r>
                  <a:rPr lang="en-US" altLang="zh-TW" dirty="0" smtClean="0"/>
                  <a:t>A simple criterion is to define a brightness interval of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invalid</a:t>
                </a:r>
                <a:r>
                  <a:rPr lang="en-US" altLang="zh-TW" dirty="0" smtClean="0"/>
                  <a:t> data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 (typically corresponding to noise of known image faults),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apply image averaging only to pixels in that interval</a:t>
                </a:r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For a point</a:t>
                </a:r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the convolution mask is calculated in the neighborhood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dirty="0" smtClean="0"/>
                  <a:t> by 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non-linear</a:t>
                </a:r>
                <a:r>
                  <a:rPr lang="en-US" altLang="zh-TW" dirty="0" smtClean="0"/>
                  <a:t> formula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   where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specify the mask element.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9169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averaging with limited data validity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apply image averaging only to pixels </a:t>
            </a:r>
            <a:r>
              <a:rPr lang="en-US" altLang="zh-TW" dirty="0" smtClean="0">
                <a:solidFill>
                  <a:srgbClr val="FFC000"/>
                </a:solidFill>
              </a:rPr>
              <a:t>on the noises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2642" name="Picture 2" descr="C:\Documents and Settings\altit\Desktop\Sonka 4e Jpegs\93607_ch05\Figure 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1360"/>
            <a:ext cx="7467600" cy="34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according to inverse gradient</a:t>
                </a:r>
              </a:p>
              <a:p>
                <a:pPr lvl="1"/>
                <a:r>
                  <a:rPr lang="en-US" altLang="zh-TW" dirty="0" smtClean="0"/>
                  <a:t>Within a convolution mask of odd size, the inverse gradient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effectLst/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of a point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with respect to the central pixel</a:t>
                </a:r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is defined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, then we define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dirty="0" smtClean="0"/>
                  <a:t> </a:t>
                </a:r>
              </a:p>
              <a:p>
                <a:pPr lvl="2"/>
                <a:r>
                  <a:rPr lang="en-US" altLang="zh-TW" dirty="0" smtClean="0"/>
                  <a:t>So </a:t>
                </a:r>
                <a14:m>
                  <m:oMath xmlns:m="http://schemas.openxmlformats.org/officeDocument/2006/math">
                    <m:r>
                      <a:rPr lang="zh-TW" altLang="en-US" i="1">
                        <a:effectLst/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(0,2]</m:t>
                    </m:r>
                  </m:oMath>
                </a14:m>
                <a:r>
                  <a:rPr lang="en-US" altLang="zh-TW" dirty="0" smtClean="0"/>
                  <a:t> and is smaller at the edge than in the interior of a homogeneous region.</a:t>
                </a: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</a:rPr>
                  <a:t>The kernel function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i="1" dirty="0" smtClean="0">
                  <a:solidFill>
                    <a:srgbClr val="FFC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)=0.5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effectLst/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zh-TW" altLang="en-US" i="1">
                                  <a:effectLst/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zh-TW" altLang="en-US" i="1">
                                  <a:effectLst/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Moreover, the mask coefficient corresponding to the central pixel is defined as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953001"/>
              </a:xfrm>
              <a:blipFill>
                <a:blip r:embed="rId2"/>
                <a:stretch>
                  <a:fillRect l="-2214" t="-5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89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Position-dependent brightness correction</a:t>
                </a:r>
              </a:p>
              <a:p>
                <a:pPr lvl="1"/>
                <a:r>
                  <a:rPr lang="en-US" altLang="zh-TW" dirty="0" smtClean="0"/>
                  <a:t>The sensitivity of image acquisition and digitization devises may depend on position in the image.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Uneven object illumination </a:t>
                </a:r>
                <a:r>
                  <a:rPr lang="en-US" altLang="zh-TW" sz="1600" dirty="0" smtClean="0">
                    <a:effectLst/>
                  </a:rPr>
                  <a:t>(</a:t>
                </a:r>
                <a:r>
                  <a:rPr lang="zh-TW" altLang="zh-TW" sz="1600" dirty="0">
                    <a:effectLst/>
                  </a:rPr>
                  <a:t>不</a:t>
                </a:r>
                <a:r>
                  <a:rPr lang="zh-TW" altLang="zh-TW" sz="1600" dirty="0" smtClean="0">
                    <a:effectLst/>
                  </a:rPr>
                  <a:t>均勻</a:t>
                </a:r>
                <a:r>
                  <a:rPr lang="zh-TW" altLang="en-US" sz="1600" dirty="0" smtClean="0">
                    <a:effectLst/>
                  </a:rPr>
                  <a:t>的光源</a:t>
                </a:r>
                <a:r>
                  <a:rPr lang="en-US" altLang="zh-TW" sz="1600" dirty="0" smtClean="0">
                    <a:effectLst/>
                  </a:rPr>
                  <a:t>) </a:t>
                </a:r>
                <a:r>
                  <a:rPr lang="en-US" altLang="zh-TW" dirty="0" smtClean="0">
                    <a:effectLst/>
                  </a:rPr>
                  <a:t>is also a source of degradation (</a:t>
                </a:r>
                <a:r>
                  <a:rPr lang="zh-TW" altLang="en-US" sz="1600" dirty="0" smtClean="0">
                    <a:effectLst/>
                  </a:rPr>
                  <a:t>退化</a:t>
                </a:r>
                <a:r>
                  <a:rPr lang="en-US" altLang="zh-TW" dirty="0" smtClean="0">
                    <a:effectLst/>
                  </a:rPr>
                  <a:t>).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If degradation is systematic (</a:t>
                </a:r>
                <a:r>
                  <a:rPr lang="zh-TW" altLang="en-US" sz="1600" dirty="0">
                    <a:effectLst/>
                  </a:rPr>
                  <a:t>有條理</a:t>
                </a:r>
                <a:r>
                  <a:rPr lang="zh-TW" altLang="en-US" sz="1600" dirty="0" smtClean="0">
                    <a:effectLst/>
                  </a:rPr>
                  <a:t>的</a:t>
                </a:r>
                <a:r>
                  <a:rPr lang="en-US" altLang="zh-TW" dirty="0" smtClean="0">
                    <a:effectLst/>
                  </a:rPr>
                  <a:t>), it can be suppressed (</a:t>
                </a:r>
                <a:r>
                  <a:rPr lang="zh-TW" altLang="en-US" sz="1600" dirty="0" smtClean="0">
                    <a:effectLst/>
                  </a:rPr>
                  <a:t>抑制</a:t>
                </a:r>
                <a:r>
                  <a:rPr lang="en-US" altLang="zh-TW" dirty="0" smtClean="0">
                    <a:effectLst/>
                  </a:rPr>
                  <a:t>) by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brightness correction</a:t>
                </a:r>
                <a:r>
                  <a:rPr lang="en-US" altLang="zh-TW" dirty="0" smtClean="0">
                    <a:effectLst/>
                  </a:rPr>
                  <a:t>.</a:t>
                </a:r>
              </a:p>
              <a:p>
                <a:pPr lvl="1"/>
                <a:r>
                  <a:rPr lang="en-US" altLang="zh-TW" dirty="0" smtClean="0">
                    <a:effectLst/>
                  </a:rPr>
                  <a:t>A multiplicative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error coefficient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describes the change from the ideal.</a:t>
                </a:r>
              </a:p>
              <a:p>
                <a:pPr lvl="1"/>
                <a:r>
                  <a:rPr lang="en-US" altLang="zh-TW" dirty="0" smtClean="0"/>
                  <a:t>Assume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is the original </a:t>
                </a:r>
                <a:r>
                  <a:rPr lang="en-US" altLang="zh-TW" dirty="0" err="1" smtClean="0"/>
                  <a:t>undegraded</a:t>
                </a:r>
                <a:r>
                  <a:rPr lang="en-US" altLang="zh-TW" dirty="0" smtClean="0"/>
                  <a:t> image and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/>
                  <a:t>is degraded version.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2214" t="-6077" r="-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5467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using a rotating mask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non-linear </a:t>
                </a:r>
                <a:r>
                  <a:rPr lang="en-US" altLang="zh-TW" dirty="0" smtClean="0"/>
                  <a:t>method that avoids edge blurring</a:t>
                </a:r>
              </a:p>
              <a:p>
                <a:pPr lvl="1"/>
                <a:r>
                  <a:rPr lang="en-US" altLang="zh-TW" dirty="0" smtClean="0"/>
                  <a:t>The neighborhood of the current pixel is divided into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two subsets</a:t>
                </a:r>
              </a:p>
              <a:p>
                <a:pPr lvl="2"/>
                <a:r>
                  <a:rPr lang="en-US" altLang="zh-TW" dirty="0" smtClean="0"/>
                  <a:t>One set consists of all pixels neighboring the current pixel which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satisfy</a:t>
                </a:r>
                <a:r>
                  <a:rPr lang="en-US" altLang="zh-TW" dirty="0" smtClean="0"/>
                  <a:t> the homogeneity criterion (</a:t>
                </a:r>
                <a:r>
                  <a:rPr lang="zh-TW" altLang="en-US" sz="1600" dirty="0" smtClean="0"/>
                  <a:t>具同質性</a:t>
                </a:r>
                <a:r>
                  <a:rPr lang="en-US" altLang="zh-TW" dirty="0" smtClean="0"/>
                  <a:t>)</a:t>
                </a:r>
              </a:p>
              <a:p>
                <a:pPr lvl="2"/>
                <a:r>
                  <a:rPr lang="en-US" altLang="zh-TW" dirty="0" smtClean="0"/>
                  <a:t>The second set is the </a:t>
                </a:r>
                <a:r>
                  <a:rPr lang="en-US" altLang="zh-TW" dirty="0"/>
                  <a:t>complement </a:t>
                </a:r>
                <a:r>
                  <a:rPr lang="en-US" altLang="zh-TW" dirty="0" smtClean="0"/>
                  <a:t>(</a:t>
                </a:r>
                <a:r>
                  <a:rPr lang="zh-TW" altLang="en-US" sz="1600" dirty="0" smtClean="0"/>
                  <a:t>不具</a:t>
                </a:r>
                <a:r>
                  <a:rPr lang="zh-TW" altLang="en-US" sz="1600" dirty="0"/>
                  <a:t>同質性</a:t>
                </a:r>
                <a:r>
                  <a:rPr lang="en-US" altLang="zh-TW" dirty="0"/>
                  <a:t>)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brightness average is calculated only within homogeneity region which is measured by a brightness dispersion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be a number of pixels in a region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be the input image.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rgbClr val="FFFF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FF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r="-1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7081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Averaging using a rotating mask</a:t>
                </a:r>
              </a:p>
              <a:p>
                <a:pPr lvl="1"/>
                <a:r>
                  <a:rPr lang="en-US" altLang="zh-TW" dirty="0" smtClean="0"/>
                  <a:t>The shape and size of masks to compute region homogeneity</a:t>
                </a:r>
              </a:p>
              <a:p>
                <a:pPr lvl="2"/>
                <a:r>
                  <a:rPr lang="en-US" altLang="zh-TW" dirty="0" smtClean="0"/>
                  <a:t>For example, eight possible rotated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dirty="0" smtClean="0"/>
                  <a:t> makes that cover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 smtClean="0"/>
                  <a:t> neighborhood of a current pixel.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52800"/>
            <a:ext cx="5092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73811" y="1023608"/>
                <a:ext cx="8534400" cy="525780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5.2 Smoothing using a rotating mask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Consider each image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Calculate dispersion for all possible mask rotations about pixel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according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sz="1800" i="1"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800" i="1">
                                              <a:solidFill>
                                                <a:srgbClr val="7030A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Choose the mask with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minimum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dispersion 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分散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Assign to the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the output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the average brightness in the chosen mask.</a:t>
                </a:r>
                <a:endParaRPr lang="en-US" altLang="zh-TW" sz="1800" b="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811" y="1023608"/>
                <a:ext cx="8534400" cy="5257801"/>
              </a:xfrm>
              <a:prstGeom prst="rect">
                <a:avLst/>
              </a:prstGeom>
              <a:blipFill>
                <a:blip r:embed="rId2"/>
                <a:stretch>
                  <a:fillRect l="-714" t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95" y="3429000"/>
            <a:ext cx="5092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33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366735"/>
            <a:ext cx="8534400" cy="4770071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Median filtering</a:t>
            </a:r>
          </a:p>
          <a:p>
            <a:pPr lvl="1"/>
            <a:r>
              <a:rPr lang="en-US" altLang="zh-TW" dirty="0" smtClean="0"/>
              <a:t>In probability theory, the </a:t>
            </a:r>
            <a:r>
              <a:rPr lang="en-US" altLang="zh-TW" dirty="0" smtClean="0">
                <a:solidFill>
                  <a:srgbClr val="FFFF00"/>
                </a:solidFill>
              </a:rPr>
              <a:t>median</a:t>
            </a:r>
            <a:r>
              <a:rPr lang="en-US" altLang="zh-TW" dirty="0" smtClean="0"/>
              <a:t> divides the higher half of a probability distribution from the lower half.</a:t>
            </a:r>
          </a:p>
          <a:p>
            <a:pPr lvl="1"/>
            <a:r>
              <a:rPr lang="en-US" altLang="zh-TW" dirty="0" smtClean="0"/>
              <a:t>Median filter is a </a:t>
            </a:r>
            <a:r>
              <a:rPr lang="en-US" altLang="zh-TW" dirty="0" smtClean="0">
                <a:solidFill>
                  <a:srgbClr val="FFFF00"/>
                </a:solidFill>
              </a:rPr>
              <a:t>non-linear</a:t>
            </a:r>
            <a:r>
              <a:rPr lang="en-US" altLang="zh-TW" dirty="0" smtClean="0"/>
              <a:t> smoothing method.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/>
              </p:cNvSpPr>
              <p:nvPr/>
            </p:nvSpPr>
            <p:spPr>
              <a:xfrm>
                <a:off x="373811" y="3048000"/>
                <a:ext cx="8534400" cy="36576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5.3 Efficient median filtering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Set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𝑚𝑛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     (</a:t>
                </a:r>
                <a14:m>
                  <m:oMath xmlns:m="http://schemas.openxmlformats.org/officeDocument/2006/math"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4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 are the numbers of rows and columns of the median window and both odd, round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400" dirty="0" smtClean="0">
                    <a:solidFill>
                      <a:srgbClr val="7030A0"/>
                    </a:solidFill>
                    <a:effectLst/>
                  </a:rPr>
                  <a:t>)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Position the window at the beginning of a new row, and sort its contents.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Construct a histogram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of the window pixels, determine the median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and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the number of pixels with intensity less than or equal to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For each pixel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in the leftmost column of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perform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Further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" y="3048000"/>
                <a:ext cx="8534400" cy="3657600"/>
              </a:xfrm>
              <a:prstGeom prst="rect">
                <a:avLst/>
              </a:prstGeom>
              <a:blipFill>
                <a:blip r:embed="rId2"/>
                <a:stretch>
                  <a:fillRect l="-714" t="-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582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457200"/>
                <a:ext cx="8534400" cy="58674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5.3 Efficient median filtering (con.)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dirty="0" smtClean="0">
                  <a:solidFill>
                    <a:srgbClr val="7030A0"/>
                  </a:solidFill>
                  <a:effectLst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Move the window one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column right. For each pixel </a:t>
                </a:r>
                <a14:m>
                  <m:oMath xmlns:m="http://schemas.openxmlformats.org/officeDocument/2006/math"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in the rightmost column of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perform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8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zh-TW" sz="18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 Further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then go to (8).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then go to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(7).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Repeat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Go to (8).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7. (We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if here) 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Repeat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8.  If the right-hand column of the window is not at the right-hand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dge of the image, go to (3). 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9. 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the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bottom row of the window is not at the bottom of the image, go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to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(2).</a:t>
                </a: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457200"/>
                <a:ext cx="8534400" cy="5867400"/>
              </a:xfrm>
              <a:prstGeom prst="rect">
                <a:avLst/>
              </a:prstGeom>
              <a:blipFill>
                <a:blip r:embed="rId2"/>
                <a:stretch>
                  <a:fillRect l="-786" t="-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737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4690" name="Picture 2" descr="C:\Documents and Settings\altit\Desktop\Sonka 4e Jpegs\93607_ch05\Figure 5.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81945"/>
            <a:ext cx="7924800" cy="45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Median filtering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main disadvantage </a:t>
            </a:r>
            <a:r>
              <a:rPr lang="en-US" altLang="zh-TW" dirty="0" smtClean="0"/>
              <a:t>of median filtering in a rectangular neighborhood is </a:t>
            </a:r>
            <a:r>
              <a:rPr lang="en-US" altLang="zh-TW" dirty="0" smtClean="0">
                <a:solidFill>
                  <a:srgbClr val="FFFF00"/>
                </a:solidFill>
              </a:rPr>
              <a:t>its damaging of the thin lines and sharp corners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This can be </a:t>
            </a:r>
            <a:r>
              <a:rPr lang="en-US" altLang="zh-TW" dirty="0" smtClean="0">
                <a:solidFill>
                  <a:srgbClr val="FFC000"/>
                </a:solidFill>
              </a:rPr>
              <a:t>avoided </a:t>
            </a:r>
            <a:r>
              <a:rPr lang="en-US" altLang="zh-TW" dirty="0" smtClean="0"/>
              <a:t>if another shape of neighborhood is used.</a:t>
            </a:r>
          </a:p>
          <a:p>
            <a:pPr lvl="1"/>
            <a:r>
              <a:rPr lang="en-US" altLang="zh-TW" dirty="0" smtClean="0"/>
              <a:t>For example, if horizontal/vertical lines need preserving, a neighborhood such as that in the figure can be used.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114800"/>
            <a:ext cx="1651000" cy="16414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76400" y="5802322"/>
            <a:ext cx="5102551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Horizontal/vertical line preserving neighborhood for median filtering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Non-linear mean filter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generalization of averaging </a:t>
                </a:r>
                <a:r>
                  <a:rPr lang="en-US" altLang="zh-TW" dirty="0" smtClean="0"/>
                  <a:t>technique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</a:t>
                </a:r>
                <a:r>
                  <a:rPr lang="en-US" altLang="zh-TW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 the result of the filtering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:</a:t>
                </a:r>
                <a:r>
                  <a:rPr lang="en-US" altLang="zh-TW" sz="1800" dirty="0"/>
                  <a:t> the </a:t>
                </a:r>
                <a:r>
                  <a:rPr lang="en-US" altLang="zh-TW" sz="1800" dirty="0" smtClean="0"/>
                  <a:t>pixel in the input image</a:t>
                </a:r>
              </a:p>
              <a:p>
                <a:pPr marL="365125" lvl="1" indent="0">
                  <a:buNone/>
                </a:pPr>
                <a:r>
                  <a:rPr lang="zh-TW" altLang="en-US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effectLst/>
                        <a:latin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altLang="zh-TW" sz="1800" dirty="0" smtClean="0"/>
                  <a:t>: a local neighborhood of the current pixel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: an inverse function of one variable function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ffectLst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: weight coefficient</a:t>
                </a:r>
              </a:p>
              <a:p>
                <a:pPr lvl="1"/>
                <a:r>
                  <a:rPr lang="en-US" altLang="zh-TW" dirty="0" smtClean="0"/>
                  <a:t>If the weights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 are constant, the filter is called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</a:t>
                </a:r>
                <a:r>
                  <a:rPr lang="en-US" altLang="zh-TW" dirty="0" smtClean="0"/>
                  <a:t>.</a:t>
                </a:r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784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Non-linear mean filter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homomorphic filters</a:t>
                </a:r>
              </a:p>
              <a:p>
                <a:pPr lvl="2"/>
                <a:r>
                  <a:rPr lang="en-US" altLang="zh-TW" dirty="0" smtClean="0"/>
                  <a:t>Arithmetic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dirty="0" smtClean="0"/>
              </a:p>
              <a:p>
                <a:pPr lvl="2"/>
                <a:r>
                  <a:rPr lang="en-US" altLang="zh-TW" dirty="0" smtClean="0"/>
                  <a:t>Harmonic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lvl="2"/>
                <a:r>
                  <a:rPr lang="en-US" altLang="zh-TW" dirty="0" smtClean="0"/>
                  <a:t>Geometric mean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dirty="0"/>
              </a:p>
              <a:p>
                <a:pPr lvl="2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smoothing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410200" y="2459066"/>
                <a:ext cx="3124199" cy="274267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;          </m:t>
                      </m:r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/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459066"/>
                <a:ext cx="3124199" cy="274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7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://portfolio.veronika-by.com.ua/wp-content/uploads/2015/04/RAW-to-JPEG-with-brightness-correction-0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971800"/>
            <a:ext cx="4039985" cy="30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zh-TW" altLang="en-US" dirty="0"/>
          </a:p>
        </p:txBody>
      </p:sp>
      <p:pic>
        <p:nvPicPr>
          <p:cNvPr id="1028" name="Picture 4" descr="http://portfolio.veronika-by.com.ua/wp-content/uploads/2015/04/RAW-to-JPEG-with-brightness-correction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" y="5478569"/>
            <a:ext cx="37338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http://portfolio.veronika-by.com.ua/raw-to-jpeg-with-brigthness-correction/</a:t>
            </a:r>
          </a:p>
        </p:txBody>
      </p:sp>
    </p:spTree>
    <p:extLst>
      <p:ext uri="{BB962C8B-B14F-4D97-AF65-F5344CB8AC3E}">
        <p14:creationId xmlns:p14="http://schemas.microsoft.com/office/powerpoint/2010/main" val="36407969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Brightness correction 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error </a:t>
                </a:r>
                <a:r>
                  <a:rPr lang="en-US" altLang="zh-TW" dirty="0">
                    <a:solidFill>
                      <a:srgbClr val="FFFF00"/>
                    </a:solidFill>
                    <a:effectLst/>
                  </a:rPr>
                  <a:t>coefficient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can be obtained if a reference image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 smtClean="0"/>
                  <a:t>with known </a:t>
                </a:r>
                <a:r>
                  <a:rPr lang="en-US" altLang="zh-TW" dirty="0" err="1" smtClean="0"/>
                  <a:t>brightnesses</a:t>
                </a:r>
                <a:r>
                  <a:rPr lang="en-US" altLang="zh-TW" dirty="0" smtClean="0"/>
                  <a:t> is captures.</a:t>
                </a:r>
              </a:p>
              <a:p>
                <a:pPr lvl="1"/>
                <a:r>
                  <a:rPr lang="en-US" altLang="zh-TW" dirty="0" smtClean="0"/>
                  <a:t>The simplest method to detect the error coefficient is to use an image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 with constant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.</a:t>
                </a:r>
              </a:p>
              <a:p>
                <a:pPr lvl="1"/>
                <a:r>
                  <a:rPr lang="en-US" altLang="zh-TW" dirty="0" smtClean="0"/>
                  <a:t>The degraded result is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systematic brightness errors can be suppressed by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The method can be used only if the image degradation process is stable.</a:t>
                </a:r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7" t="-5284" r="-786" b="-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4114800" y="3860595"/>
            <a:ext cx="457200" cy="228600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0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534400" cy="46890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  <a:effectLst/>
                  </a:rPr>
                  <a:t>Gray-scale transformation </a:t>
                </a:r>
              </a:p>
              <a:p>
                <a:pPr lvl="1"/>
                <a:r>
                  <a:rPr lang="en-US" altLang="zh-TW" dirty="0" smtClean="0"/>
                  <a:t>Gray-scale transformations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do not depend on </a:t>
                </a:r>
                <a:r>
                  <a:rPr lang="en-US" altLang="zh-TW" dirty="0" smtClean="0"/>
                  <a:t>the position of the pixel in the image.</a:t>
                </a:r>
              </a:p>
              <a:p>
                <a:pPr lvl="1"/>
                <a:r>
                  <a:rPr lang="en-US" altLang="zh-TW" dirty="0" smtClean="0"/>
                  <a:t>A transformation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altLang="zh-TW" dirty="0" smtClean="0"/>
                  <a:t> of original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 from scale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 into brightness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 smtClean="0"/>
                  <a:t> from a new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scale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given by</a:t>
                </a:r>
              </a:p>
              <a:p>
                <a:pPr marL="1252538" lvl="1" indent="0">
                  <a:buNone/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figure shows the most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common gray-scale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transformations.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534400" cy="4689006"/>
              </a:xfrm>
              <a:blipFill>
                <a:blip r:embed="rId2"/>
                <a:stretch>
                  <a:fillRect l="-2143" t="-5202" r="-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Pixel brightness transformations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80" y="3198534"/>
            <a:ext cx="3911600" cy="30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40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2692400" cy="257810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32" y="381000"/>
            <a:ext cx="2982068" cy="2362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"/>
            <a:ext cx="2692400" cy="25781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86966"/>
            <a:ext cx="2692400" cy="25781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6600"/>
            <a:ext cx="2692400" cy="2578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32" y="3124200"/>
            <a:ext cx="2692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Histogram equalization</a:t>
            </a:r>
          </a:p>
          <a:p>
            <a:pPr lvl="1"/>
            <a:r>
              <a:rPr lang="en-US" altLang="zh-TW" dirty="0" smtClean="0"/>
              <a:t>The aim is to create an image with </a:t>
            </a:r>
            <a:r>
              <a:rPr lang="en-US" altLang="zh-TW" dirty="0" smtClean="0">
                <a:solidFill>
                  <a:srgbClr val="FFFF00"/>
                </a:solidFill>
              </a:rPr>
              <a:t>equally</a:t>
            </a:r>
            <a:r>
              <a:rPr lang="en-US" altLang="zh-TW" dirty="0" smtClean="0"/>
              <a:t> distributed brightness levels over the whole brightness scale.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Histogram equalization </a:t>
            </a:r>
            <a:r>
              <a:rPr lang="en-US" altLang="zh-TW" dirty="0" smtClean="0"/>
              <a:t>enhances contrast for brightness values close to histogram maxima, and decreases contrast near minima.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Gray-scale transformation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114800"/>
            <a:ext cx="4495800" cy="17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11961</TotalTime>
  <Words>6153</Words>
  <Application>Microsoft Office PowerPoint</Application>
  <PresentationFormat>如螢幕大小 (4:3)</PresentationFormat>
  <Paragraphs>437</Paragraphs>
  <Slides>48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65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1_多面向</vt:lpstr>
      <vt:lpstr>Equation</vt:lpstr>
      <vt:lpstr>PhotoImpact</vt:lpstr>
      <vt:lpstr>Chapter 5</vt:lpstr>
      <vt:lpstr>Image pre-processing</vt:lpstr>
      <vt:lpstr>PowerPoint 簡報</vt:lpstr>
      <vt:lpstr>Pixel brightness transformations</vt:lpstr>
      <vt:lpstr>Examples</vt:lpstr>
      <vt:lpstr>Pixel brightness transformations</vt:lpstr>
      <vt:lpstr>Pixel brightness transformations</vt:lpstr>
      <vt:lpstr>PowerPoint 簡報</vt:lpstr>
      <vt:lpstr>Gray-scale transformation </vt:lpstr>
      <vt:lpstr>Histogram equalization</vt:lpstr>
      <vt:lpstr>Histogram equalization</vt:lpstr>
      <vt:lpstr>Histogram equalization</vt:lpstr>
      <vt:lpstr>PowerPoint 簡報</vt:lpstr>
      <vt:lpstr>Geometric transformations</vt:lpstr>
      <vt:lpstr>PowerPoint 簡報</vt:lpstr>
      <vt:lpstr>PowerPoint 簡報</vt:lpstr>
      <vt:lpstr>PowerPoint 簡報</vt:lpstr>
      <vt:lpstr>Pixel co-ordinate transformation</vt:lpstr>
      <vt:lpstr>Pixel co-ordinate transformation</vt:lpstr>
      <vt:lpstr>PowerPoint 簡報</vt:lpstr>
      <vt:lpstr>PowerPoint 簡報</vt:lpstr>
      <vt:lpstr>Pixel co-ordinate transformation</vt:lpstr>
      <vt:lpstr>Pixel co-ordinate transformation</vt:lpstr>
      <vt:lpstr>Pixel co-ordinate transformation</vt:lpstr>
      <vt:lpstr>Brightness interpolation</vt:lpstr>
      <vt:lpstr>Brightness interpolation</vt:lpstr>
      <vt:lpstr>Brightness interpolation</vt:lpstr>
      <vt:lpstr>Brightness interpolation</vt:lpstr>
      <vt:lpstr>Brightness interpolation</vt:lpstr>
      <vt:lpstr>Local pre-processing</vt:lpstr>
      <vt:lpstr>Local pre-processing</vt:lpstr>
      <vt:lpstr>Image smoothing</vt:lpstr>
      <vt:lpstr>Image smoothing</vt:lpstr>
      <vt:lpstr>PowerPoint 簡報</vt:lpstr>
      <vt:lpstr>Image smoothing</vt:lpstr>
      <vt:lpstr>Image smoothing</vt:lpstr>
      <vt:lpstr>Image smoothing</vt:lpstr>
      <vt:lpstr>Image smoothing</vt:lpstr>
      <vt:lpstr>Image smoothing</vt:lpstr>
      <vt:lpstr>Image smoothing</vt:lpstr>
      <vt:lpstr>Image smoothing</vt:lpstr>
      <vt:lpstr>PowerPoint 簡報</vt:lpstr>
      <vt:lpstr>Image smoothing</vt:lpstr>
      <vt:lpstr>PowerPoint 簡報</vt:lpstr>
      <vt:lpstr>Image smoothing</vt:lpstr>
      <vt:lpstr>Image smoothing</vt:lpstr>
      <vt:lpstr>Image smoothing</vt:lpstr>
      <vt:lpstr>Image smoothing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265</cp:revision>
  <dcterms:created xsi:type="dcterms:W3CDTF">2013-10-11T17:23:38Z</dcterms:created>
  <dcterms:modified xsi:type="dcterms:W3CDTF">2020-11-18T01:53:54Z</dcterms:modified>
</cp:coreProperties>
</file>